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24"/>
  </p:notesMasterIdLst>
  <p:sldIdLst>
    <p:sldId id="256" r:id="rId2"/>
    <p:sldId id="257" r:id="rId3"/>
    <p:sldId id="274" r:id="rId4"/>
    <p:sldId id="258" r:id="rId5"/>
    <p:sldId id="259" r:id="rId6"/>
    <p:sldId id="260" r:id="rId7"/>
    <p:sldId id="261" r:id="rId8"/>
    <p:sldId id="262" r:id="rId9"/>
    <p:sldId id="263" r:id="rId10"/>
    <p:sldId id="275" r:id="rId11"/>
    <p:sldId id="265" r:id="rId12"/>
    <p:sldId id="264" r:id="rId13"/>
    <p:sldId id="266" r:id="rId14"/>
    <p:sldId id="267" r:id="rId15"/>
    <p:sldId id="269" r:id="rId16"/>
    <p:sldId id="276" r:id="rId17"/>
    <p:sldId id="272" r:id="rId18"/>
    <p:sldId id="273" r:id="rId19"/>
    <p:sldId id="271" r:id="rId20"/>
    <p:sldId id="277" r:id="rId21"/>
    <p:sldId id="268"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p:restoredTop sz="94694"/>
  </p:normalViewPr>
  <p:slideViewPr>
    <p:cSldViewPr snapToGrid="0" snapToObjects="1">
      <p:cViewPr varScale="1">
        <p:scale>
          <a:sx n="121" d="100"/>
          <a:sy n="121" d="100"/>
        </p:scale>
        <p:origin x="5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8T12:30:54.74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0 115,'42'0,"-9"0,-18 0,-2 0,4 0,4 0,-3 0,8 0,2 0,7-9,18 7,-4-7,5 9,6 0,1 0,4 0,1 0,-3 0,-14 0,35 0,-37 0,17 0,-25 0,-10 0,3 0,-9 0,-2 0,1 0,-4 0,3 0,-4 0,-1 0,13 0,-2 0,16 0,-16 0,7 0,-4 0,-6 0,10 0,-6 0,1 0,3 0,-4 0,-1 0,6 0,-4 0,31 0,-31 0,19 0,-11 0,-16 0,20 0,-23 4,8 1,2-1,1 4,9-7,-3 8,11-8,-5 8,11-8,-10 8,10-8,-11 3,36 1,6 0,7 3,1 0,6 1,-26-2,-5-1,-12 1,0-1,14-1,-1-2,20 2,-8 0,-2-3,9 3,-13-5,13 0,-9 0,2 0,-9-3,2 0,-17-1,-1 1,11 0,0-2,-14-3,-2-1,25 0,13-9,-2 5,4-3,-15 4,21-4,-25 6,-8 4,-6 2,-21 4,4-5,1 4,-6-3,5-1,-5 0,12-1,13-3,-8 4,6-1,-23-2,5 7,-11-3,11 4,-11 0,11 0,1 0,2 0,9 0,4 0,-1 0,14 0,-13 0,30 0,-25 0,35 0,-43 0,12 0,-12 0,-3 0,4 0,-7 0,18 0,-18 0,23 0,-21 0,0 0,3 0,15 0,-8 0,31 0,-31 0,7 0,-12 0,1 0,26 0,9-6,-26 5,-1 0,19-5,-30 3,-3 1,9 1,12-4,1 5,-8 0,-1 0,-7 0,-7 0,5 0,-10-5,4 4,-7-3,13 4,-9 0,15 0,-16 0,-1 0,-9 0,8 0,-4 0,5 0,9 0,-12 0,8 0,5 0,-20 0,14 0,-12 0,-4 0,9 0,-3 0,28 0,-17 0,24 0,-29 4,12-3,-6 8,1-8,4 9,13-4,-6 0,-4 1,3 0,30 0,-37-2,-1 0,22 4,-26-7,11 11,-18-11,12 11,-29-12,4 3,-8 0,0-3,-3 6,-3-3,4 4,-1 0,-3 2,-2 1,1 1,3-5,2-4,-1 3,-8-33,-4 23,-3-29,0 25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8T12:30:57.05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 0,'54'0,"-6"0,-20 0,-1 0,0 0,1 0,-1 0,6 5,-4-4,9 3,-4-4,6 5,-5-4,-3 3,21-4,-20 0,15 0,-22 4,4-3,-1 3,6-4,-8 4,1-3,5 3,-5 1,13-4,-12 7,1-7,-4 7,-8-7,11 7,-6-8,2 8,1-7,-3 7,4-7,8 6,-6-6,6 7,-7-7,-1 7,0-7,1 7,-1-3,0 4,6-4,-4 3,-1-3,-2 4,-3 0,-1-4,-5 2,-1-6,-4 2,7-3,-4 0,3 0,-4 0,4 0,6 0,2 0,4 0,-2 0,5 0,1 0,18 0,-15-4,14 3,-23-7,5 7,26-11,-28 10,18-7,-33 6,-8 2,11-7,-6 7,6-2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04T21:03:17.71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06T12:28:24.999"/>
    </inkml:context>
    <inkml:brush xml:id="br0">
      <inkml:brushProperty name="width" value="0.05" units="cm"/>
      <inkml:brushProperty name="height" value="0.05" units="cm"/>
      <inkml:brushProperty name="color" value="#E71224"/>
    </inkml:brush>
  </inkml:definitions>
  <inkml:trace contextRef="#ctx0" brushRef="#br0">1 252 24575,'86'0'0,"0"0"0,-1 0 0,-1 2 0,-1 2 0,-23-1 0,-24-1 0,25 8 0,-26-5 0,12-4 0,-15 4 0,0-1 0,0-2 0,1 2 0,-1 1 0,0-4 0,0 4 0,0 0 0,7-4 0,-5 4 0,4-5 0,1 5 0,1-4 0,1 5 0,4-1 0,-5-4 0,7 9 0,0-8 0,7 3 0,-5-5 0,5 5 0,21-4 0,-22 5 0,22-6 0,-21 0 0,-5 0 0,5 5 0,0-4 0,16 4 0,-11-5 0,9 0 0,-15 0 0,-4 0 0,4 5 0,-6-3 0,6 3 0,-4-5 0,5 0 0,0 0 0,-5 0 0,12 0 0,-12 0 0,12 0 0,-12 0 0,40 0 0,-26 0 0,29 0 0,-29 0 0,8 0 0,3 0 0,-23 0 0,-2 0 0,16 0 0,30 0 0,-36 0 0,22 0 0,0 0 0,-30 0 0,-2 0 0,15 0 0,31 0 0,-36 0 0,32 0 0,-7 0 0,-25 0 0,1 0 0,28 0 0,-32 0 0,-2 0 0,28 0 0,0 0 0,-1-6 0,-7 4 0,5-10 0,-5 10 0,-24-4 0,0-1 0,21 6 0,26-12 0,-31 11-781,16-10 781,-26 11 0,-1 1 0,18-12-92,-19 11 0,0 1 92,12-5 0,24-2 0,-6 6 0,6-6 0,-8 1 0,-1 5 0,1-5 0,0 6 0,-9-6 0,7 4 0,-15-3 0,-11 2 0,0 0 0,18 2 0,20-5 0,-30 6 0,-6-6 0,7 5 773,0-5-773,-7 6 192,6 0-192,-7 0 0,1 0 0,5 0 0,-5 0 0,0 0 0,6 0 0,-14 0 0,14 0 0,-14 0 0,14 0 0,-14 0 0,35 0 0,-22 0 0,15 0 0,-21 0 0,-9 0 0,1 0 0,7 0 0,-5 0 0,5 0 0,-7 0 0,7 0 0,-6 0 0,14 0 0,-14 0 0,13 0 0,-5 0 0,0-5 0,5 4 0,-5-4 0,7-1 0,28 4 0,-20-3 0,13 0 0,-15 3 0,-18-3 0,19 5 0,-14 0 0,7 0 0,0-6 0,0 5 0,1-5 0,-1 6 0,0 0 0,-7 0 0,5 0 0,-12 0 0,5 0 0,0 0 0,-6 0 0,6 0 0,-7 0 0,7 0 0,23 0 0,-8 0 0,7 0 0,-14 0 0,-6 0 0,7 0 0,-7 0 0,5 0 0,-5 0 0,8 0 0,-1 0 0,0 0 0,1 0 0,-1 0 0,0 0 0,0 0 0,8 0 0,2-6 0,9 5 0,0-5 0,-32 2 0,0 1 0,21 1 0,26-11 0,-31 11 0,16-10 0,-1 11 0,1-5 0,-9 0 0,7 5 0,-15-5 0,-11 3 0,0 0 0,18 2 0,28-5 0,-44 6 0,5 0 0,-5 0 0,0 0 0,-2 0 0,-7 0 0,-1 0 0,1 0 0,0 0 0,-7 0 0,4 0 0,-10 0 0,5 0 0,-1 0 0,-4 0 0,26 0 0,-23 0 0,22 0 0,-18 0 0,-1 5 0,5-4 0,-5 4 0,7 0 0,7-4 0,-5 5 0,5-1 0,-8-4 0,8 10 0,-5-10 0,5 5 0,-8-6 0,1 5 0,7-4 0,-5 4 0,5-5 0,0 0 0,2 0 0,7 0 0,0 0 0,29 0 0,-14 0 0,16 0 0,-15 0 0,-5 0 0,8 0 0,-1 0 0,-7 0 0,5 0 0,-5 0 0,-1 0 0,24 0 0,-19 0 0,14 0-569,6 0 569,-11 0 0,-31 0 0,-1 0 0,22 0 0,-19 0 0,1 0 0,33 0 0,-8 0 0,2 0 0,-23 1 0,-2-2-576,13-2 1,-1 0 575,-21 2 0,-2 0 0,6-2 0,0 0 0,1 2 0,0 2 0,5-1 0,1 0 0,-1 0 0,0 0 0,-5 0 0,0 0 0,5-3 0,-2-1-428,27 2 428,-34-4 0,2-1 0,4 2 0,-1 0 0,28-3 0,-22 4 0,0 0 0,4-2 0,15 5 0,-5-6 0,-13 7 0,6 0 0,-8 0 523,0 0-523,-7 0 1157,6 0-1157,7 0 468,-10 0-468,9 0 0,-21 0 0,-1 0 0,9 0 0,-7 0 0,14 0 0,11 0 0,3 0 0,-1 0 0,11 0 0,-17 0 0,21 0 0,-8 0 0,-1 0 0,-7 0 0,-3 0 0,-8 0 0,1 0 0,-1 0 0,-7 0 0,5 0 0,-12 0 0,-1 0 0,-10 0 0,-5 0 0,5 0 0,5 0 0,-2 0 0,-1-4 0,-13 2 0,4-7 0,-10 8 0,9-9 0,-9 9 0,10-9 0,-4 9 0,5-4 0,0 5 0,0-5 0,0 4 0,7-9 0,-6 9 0,13-5 0,-6 6 0,0-4 0,5 2 0,10-2 0,-5 4 0,5-5 0,-22 3 0,-2-2 0,-5 4 0,1 0 0,4 0 0,-10 0 0,4 0 0,0 0 0,-4 0 0,9 0 0,-3 0 0,0 0 0,3 0 0,-3 0 0,5 0 0,0 0 0,-5 0 0,18 0 0,-15 0 0,17 0 0,-15 0 0,0 0 0,0 0 0,0 0 0,7 0 0,-5 0 0,4 0 0,1 0 0,-5 0 0,11 0 0,-5 0 0,0 0 0,5 0 0,-5 0 0,7 0 0,-1 0 0,1 0 0,0 0 0,0 0 0,0 0 0,-7 0 0,7 0 0,-12 0 0,-5 0 0,-11 0 0,-10 0 0,0 0 0,-4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1DA62-E204-DB40-8575-4669B822427B}" type="datetimeFigureOut">
              <a:rPr lang="en-US" smtClean="0"/>
              <a:t>6/8/20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6B659-111E-3142-A014-DEB1CF8D56C2}" type="slidenum">
              <a:rPr lang="en-US" smtClean="0"/>
              <a:t>‹#›</a:t>
            </a:fld>
            <a:endParaRPr lang="en-US"/>
          </a:p>
        </p:txBody>
      </p:sp>
    </p:spTree>
    <p:extLst>
      <p:ext uri="{BB962C8B-B14F-4D97-AF65-F5344CB8AC3E}">
        <p14:creationId xmlns:p14="http://schemas.microsoft.com/office/powerpoint/2010/main" val="293107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we are.  What we do.</a:t>
            </a:r>
          </a:p>
        </p:txBody>
      </p:sp>
      <p:sp>
        <p:nvSpPr>
          <p:cNvPr id="4" name="Slide Number Placeholder 3"/>
          <p:cNvSpPr>
            <a:spLocks noGrp="1"/>
          </p:cNvSpPr>
          <p:nvPr>
            <p:ph type="sldNum" sz="quarter" idx="5"/>
          </p:nvPr>
        </p:nvSpPr>
        <p:spPr/>
        <p:txBody>
          <a:bodyPr/>
          <a:lstStyle/>
          <a:p>
            <a:fld id="{86F6B659-111E-3142-A014-DEB1CF8D56C2}" type="slidenum">
              <a:rPr lang="en-US" smtClean="0"/>
              <a:t>10</a:t>
            </a:fld>
            <a:endParaRPr lang="en-US"/>
          </a:p>
        </p:txBody>
      </p:sp>
    </p:spTree>
    <p:extLst>
      <p:ext uri="{BB962C8B-B14F-4D97-AF65-F5344CB8AC3E}">
        <p14:creationId xmlns:p14="http://schemas.microsoft.com/office/powerpoint/2010/main" val="1341606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6/8/20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34945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6/8/20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9223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6/8/20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6309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6/8/20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8641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6/8/20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278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6/8/20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4583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6/8/20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5196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6/8/20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749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6/8/20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9260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6/8/20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14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6/8/20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63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6/8/20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31489885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hyperlink" Target="mailto:ladynorthstars@gmail.com" TargetMode="External"/><Relationship Id="rId2" Type="http://schemas.openxmlformats.org/officeDocument/2006/relationships/hyperlink" Target="mailto:tcook2@nscsd.org"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hyperlink" Target="mailto:joeysbrokerage@verizon.net"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mailto:tcook2@nscsd.org" TargetMode="External"/><Relationship Id="rId4" Type="http://schemas.openxmlformats.org/officeDocument/2006/relationships/hyperlink" Target="mailto:mpetranchu@aol.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northstarssoccerclub..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38882" y="3577456"/>
            <a:ext cx="10909640" cy="1687814"/>
          </a:xfrm>
        </p:spPr>
        <p:txBody>
          <a:bodyPr anchor="b">
            <a:normAutofit fontScale="90000"/>
          </a:bodyPr>
          <a:lstStyle/>
          <a:p>
            <a:pPr algn="ctr">
              <a:lnSpc>
                <a:spcPct val="90000"/>
              </a:lnSpc>
            </a:pPr>
            <a:r>
              <a:rPr lang="en-US" sz="7000" i="1" dirty="0"/>
              <a:t>“One club-One Community- One family.”</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5660607"/>
            <a:ext cx="10909643" cy="552659"/>
          </a:xfrm>
        </p:spPr>
        <p:txBody>
          <a:bodyPr anchor="t">
            <a:normAutofit/>
          </a:bodyPr>
          <a:lstStyle/>
          <a:p>
            <a:pPr algn="ctr">
              <a:spcAft>
                <a:spcPts val="600"/>
              </a:spcAft>
            </a:pPr>
            <a:endParaRPr lang="en-US" sz="2400"/>
          </a:p>
        </p:txBody>
      </p:sp>
      <p:pic>
        <p:nvPicPr>
          <p:cNvPr id="7" name="Picture 6" descr="A drawing of a face&#10;&#10;Description automatically generated">
            <a:extLst>
              <a:ext uri="{FF2B5EF4-FFF2-40B4-BE49-F238E27FC236}">
                <a16:creationId xmlns:a16="http://schemas.microsoft.com/office/drawing/2014/main" id="{E19965C3-52B4-8C49-9695-89C944F8653F}"/>
              </a:ext>
            </a:extLst>
          </p:cNvPr>
          <p:cNvPicPr>
            <a:picLocks noChangeAspect="1"/>
          </p:cNvPicPr>
          <p:nvPr/>
        </p:nvPicPr>
        <p:blipFill rotWithShape="1">
          <a:blip r:embed="rId2"/>
          <a:srcRect t="498" r="-1" b="-1"/>
          <a:stretch/>
        </p:blipFill>
        <p:spPr>
          <a:xfrm>
            <a:off x="3321269" y="1097952"/>
            <a:ext cx="5549462" cy="1996550"/>
          </a:xfrm>
          <a:prstGeom prst="rect">
            <a:avLst/>
          </a:prstGeom>
        </p:spPr>
      </p:pic>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D9EF1A9-7812-AA4D-BB88-37B8560679DF}"/>
                  </a:ext>
                </a:extLst>
              </p14:cNvPr>
              <p14:cNvContentPartPr/>
              <p14:nvPr/>
            </p14:nvContentPartPr>
            <p14:xfrm>
              <a:off x="3925705" y="5730012"/>
              <a:ext cx="3780360" cy="85320"/>
            </p14:xfrm>
          </p:contentPart>
        </mc:Choice>
        <mc:Fallback xmlns="">
          <p:pic>
            <p:nvPicPr>
              <p:cNvPr id="4" name="Ink 3">
                <a:extLst>
                  <a:ext uri="{FF2B5EF4-FFF2-40B4-BE49-F238E27FC236}">
                    <a16:creationId xmlns:a16="http://schemas.microsoft.com/office/drawing/2014/main" id="{9D9EF1A9-7812-AA4D-BB88-37B8560679DF}"/>
                  </a:ext>
                </a:extLst>
              </p:cNvPr>
              <p:cNvPicPr/>
              <p:nvPr/>
            </p:nvPicPr>
            <p:blipFill>
              <a:blip r:embed="rId4"/>
              <a:stretch>
                <a:fillRect/>
              </a:stretch>
            </p:blipFill>
            <p:spPr>
              <a:xfrm>
                <a:off x="3871705" y="5622372"/>
                <a:ext cx="38880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E207689-D868-754B-88C9-3EE6B32CF7C3}"/>
                  </a:ext>
                </a:extLst>
              </p14:cNvPr>
              <p14:cNvContentPartPr/>
              <p14:nvPr/>
            </p14:nvContentPartPr>
            <p14:xfrm>
              <a:off x="7705345" y="5768532"/>
              <a:ext cx="824760" cy="68040"/>
            </p14:xfrm>
          </p:contentPart>
        </mc:Choice>
        <mc:Fallback xmlns="">
          <p:pic>
            <p:nvPicPr>
              <p:cNvPr id="5" name="Ink 4">
                <a:extLst>
                  <a:ext uri="{FF2B5EF4-FFF2-40B4-BE49-F238E27FC236}">
                    <a16:creationId xmlns:a16="http://schemas.microsoft.com/office/drawing/2014/main" id="{5E207689-D868-754B-88C9-3EE6B32CF7C3}"/>
                  </a:ext>
                </a:extLst>
              </p:cNvPr>
              <p:cNvPicPr/>
              <p:nvPr/>
            </p:nvPicPr>
            <p:blipFill>
              <a:blip r:embed="rId6"/>
              <a:stretch>
                <a:fillRect/>
              </a:stretch>
            </p:blipFill>
            <p:spPr>
              <a:xfrm>
                <a:off x="7651705" y="5660532"/>
                <a:ext cx="932400" cy="283680"/>
              </a:xfrm>
              <a:prstGeom prst="rect">
                <a:avLst/>
              </a:prstGeom>
            </p:spPr>
          </p:pic>
        </mc:Fallback>
      </mc:AlternateContent>
    </p:spTree>
    <p:extLst>
      <p:ext uri="{BB962C8B-B14F-4D97-AF65-F5344CB8AC3E}">
        <p14:creationId xmlns:p14="http://schemas.microsoft.com/office/powerpoint/2010/main" val="2871305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3"/>
          <a:stretch>
            <a:fillRect/>
          </a:stretch>
        </p:blipFill>
        <p:spPr>
          <a:xfrm>
            <a:off x="5535826" y="121395"/>
            <a:ext cx="1796779" cy="2325243"/>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077402"/>
            <a:ext cx="10909640" cy="865447"/>
          </a:xfrm>
        </p:spPr>
        <p:txBody>
          <a:bodyPr anchor="b">
            <a:normAutofit fontScale="90000"/>
          </a:bodyPr>
          <a:lstStyle/>
          <a:p>
            <a:pPr algn="ctr">
              <a:lnSpc>
                <a:spcPct val="90000"/>
              </a:lnSpc>
            </a:pPr>
            <a:r>
              <a:rPr lang="en-US" sz="6000" i="1" dirty="0"/>
              <a:t>Core Values</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41180" y="2942850"/>
            <a:ext cx="10909643" cy="3003568"/>
          </a:xfrm>
        </p:spPr>
        <p:txBody>
          <a:bodyPr anchor="t">
            <a:normAutofit fontScale="25000" lnSpcReduction="20000"/>
          </a:bodyPr>
          <a:lstStyle/>
          <a:p>
            <a:r>
              <a:rPr lang="en-US" sz="7200" b="1" u="sng" dirty="0"/>
              <a:t>Family</a:t>
            </a:r>
            <a:r>
              <a:rPr lang="en-US" sz="7200" dirty="0"/>
              <a:t>- We pride ourselves on our sense of togetherness and unity. Between boys &amp; girls teams as equals. Using activities offered by the club on and off the field will strengthen the bonds between our athletes and those who care for them. </a:t>
            </a:r>
            <a:br>
              <a:rPr lang="en-US" sz="7200" dirty="0"/>
            </a:br>
            <a:r>
              <a:rPr lang="en-US" sz="7200" b="1" u="sng" dirty="0"/>
              <a:t>Sportsmanship</a:t>
            </a:r>
            <a:r>
              <a:rPr lang="en-US" sz="7200" dirty="0"/>
              <a:t>- show proper respect toward teammates, opponents, coaches, officials, and spectators.  There is grace in not only winning, but also losing.  There is zero tolerance for negative behavior and engaging in conflict. We rise above this behavior and choose to be a positive reflection of our team, club, and community.</a:t>
            </a:r>
            <a:br>
              <a:rPr lang="en-US" sz="7200" dirty="0"/>
            </a:br>
            <a:r>
              <a:rPr lang="en-US" sz="7200" b="1" u="sng" dirty="0"/>
              <a:t>Teamwork</a:t>
            </a:r>
            <a:r>
              <a:rPr lang="en-US" sz="7200" dirty="0"/>
              <a:t>- Support, encourage your teammates. We put the success of the team before any personal stats.</a:t>
            </a:r>
            <a:br>
              <a:rPr lang="en-US" sz="7200" dirty="0"/>
            </a:br>
            <a:r>
              <a:rPr lang="en-US" sz="7200" b="1" u="sng" dirty="0"/>
              <a:t>Competitiveness</a:t>
            </a:r>
            <a:r>
              <a:rPr lang="en-US" sz="7200" dirty="0"/>
              <a:t>- We seek to win at all times, though not at all costs. We will teach our players persistence, hard work, and a positive attitude. It is our responsibility to ensure that our competitiveness does not ever standi n the way of our other core values and teach our youth how to be competitive and still reflect sportsmanship, teamwork, all while not forgetting to have fun. Coaches challenge every player to be better.  Players be mentally &amp; physically ready to play your hardest to make each other better every time you step on the pitch.</a:t>
            </a:r>
            <a:br>
              <a:rPr lang="en-US" sz="7200" dirty="0"/>
            </a:br>
            <a:r>
              <a:rPr lang="en-US" sz="7200" b="1" u="sng" dirty="0"/>
              <a:t>Fun</a:t>
            </a:r>
            <a:r>
              <a:rPr lang="en-US" sz="7200" dirty="0"/>
              <a:t>-Smile and enjoy this beautiful sport every practice, every game.</a:t>
            </a:r>
            <a:br>
              <a:rPr lang="en-US" sz="7200" dirty="0"/>
            </a:br>
            <a:r>
              <a:rPr lang="en-US" sz="7200" b="1" u="sng" dirty="0"/>
              <a:t>Excellence</a:t>
            </a:r>
            <a:r>
              <a:rPr lang="en-US" sz="7200" dirty="0"/>
              <a:t>- We have high standards and hold ourselves accountable for these standards.</a:t>
            </a:r>
            <a:br>
              <a:rPr lang="en-US" sz="2400" dirty="0"/>
            </a:br>
            <a:endParaRPr lang="en-US" sz="2400" dirty="0"/>
          </a:p>
          <a:p>
            <a:endParaRPr lang="en-US" sz="2400" dirty="0"/>
          </a:p>
          <a:p>
            <a:endParaRPr lang="en-US" sz="2400" dirty="0"/>
          </a:p>
          <a:p>
            <a:endParaRPr lang="en-US" sz="2400" dirty="0"/>
          </a:p>
          <a:p>
            <a:br>
              <a:rPr lang="en-US" sz="2400" dirty="0"/>
            </a:br>
            <a:endParaRPr lang="en-US" sz="2400" dirty="0"/>
          </a:p>
          <a:p>
            <a:pPr algn="ctr">
              <a:spcAft>
                <a:spcPts val="600"/>
              </a:spcAft>
            </a:pPr>
            <a:endParaRPr lang="en-US" sz="24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09195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535826" y="121395"/>
            <a:ext cx="1796779" cy="2325243"/>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077402"/>
            <a:ext cx="10909640" cy="865447"/>
          </a:xfrm>
        </p:spPr>
        <p:txBody>
          <a:bodyPr anchor="b">
            <a:normAutofit fontScale="90000"/>
          </a:bodyPr>
          <a:lstStyle/>
          <a:p>
            <a:pPr algn="ctr">
              <a:lnSpc>
                <a:spcPct val="90000"/>
              </a:lnSpc>
            </a:pPr>
            <a:r>
              <a:rPr lang="en-US" sz="6000" i="1" dirty="0"/>
              <a:t>Young Blood</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41180" y="2942850"/>
            <a:ext cx="10909643" cy="2680184"/>
          </a:xfrm>
        </p:spPr>
        <p:txBody>
          <a:bodyPr anchor="t">
            <a:normAutofit fontScale="25000" lnSpcReduction="20000"/>
          </a:bodyPr>
          <a:lstStyle/>
          <a:p>
            <a:r>
              <a:rPr lang="en-US" sz="9600" dirty="0"/>
              <a:t>Our club is very young.  Our oldest team is 2008 U13.  Our feeder system is working with a team at every age U7 and older for boys &amp; girls. Our staff believes in the motto “Without technique there is no tactics! We focus on technical </a:t>
            </a:r>
            <a:r>
              <a:rPr lang="en-US" sz="9600" dirty="0" err="1"/>
              <a:t>coerver</a:t>
            </a:r>
            <a:r>
              <a:rPr lang="en-US" sz="9600" dirty="0"/>
              <a:t> ball skills, dribbling, passing, shooting, shielding, tackling, heading, communication.”</a:t>
            </a:r>
          </a:p>
          <a:p>
            <a:r>
              <a:rPr lang="en-US" sz="9600" dirty="0"/>
              <a:t>Raise the Bar- On the ball confidence, composure, decision making. We want our players to not only be comfortable with the ball at their feet…. But we want them to want the ball!</a:t>
            </a:r>
          </a:p>
          <a:p>
            <a:endParaRPr lang="en-US" sz="2400" dirty="0"/>
          </a:p>
          <a:p>
            <a:endParaRPr lang="en-US" sz="2400" dirty="0"/>
          </a:p>
          <a:p>
            <a:endParaRPr lang="en-US" sz="2400" dirty="0"/>
          </a:p>
          <a:p>
            <a:endParaRPr lang="en-US" sz="2400" dirty="0"/>
          </a:p>
          <a:p>
            <a:br>
              <a:rPr lang="en-US" sz="2400" dirty="0"/>
            </a:br>
            <a:endParaRPr lang="en-US" sz="2400" dirty="0"/>
          </a:p>
          <a:p>
            <a:pPr algn="ctr">
              <a:spcAft>
                <a:spcPts val="600"/>
              </a:spcAft>
            </a:pPr>
            <a:endParaRPr lang="en-US" sz="24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99871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2111880" cy="273302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95392"/>
            <a:ext cx="10909640" cy="1382630"/>
          </a:xfrm>
        </p:spPr>
        <p:txBody>
          <a:bodyPr anchor="b">
            <a:noAutofit/>
          </a:bodyPr>
          <a:lstStyle/>
          <a:p>
            <a:pPr algn="ctr">
              <a:lnSpc>
                <a:spcPct val="90000"/>
              </a:lnSpc>
            </a:pPr>
            <a:r>
              <a:rPr lang="en-US" sz="4800" i="1" dirty="0"/>
              <a:t>Pick what fits.  </a:t>
            </a:r>
            <a:br>
              <a:rPr lang="en-US" sz="4800" i="1" dirty="0"/>
            </a:br>
            <a:r>
              <a:rPr lang="en-US" sz="4800" i="1" dirty="0"/>
              <a:t>Square peg in a round hole.</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3674282"/>
            <a:ext cx="10909643" cy="2538984"/>
          </a:xfrm>
        </p:spPr>
        <p:txBody>
          <a:bodyPr anchor="t">
            <a:normAutofit fontScale="55000" lnSpcReduction="20000"/>
          </a:bodyPr>
          <a:lstStyle/>
          <a:p>
            <a:r>
              <a:rPr lang="en-US" sz="4400" dirty="0"/>
              <a:t>Our coaches understand its vital to seek out appropriate leagues/ tournaments.  Each team in our club is at a different ability level.  Some are more elite teams.  Some are average.  And some are newer and less developed as a core group of players.  This is okay and our coaches will seek out the proper level of competition for each of their teams. We want all of our teams to be successful and challenged properly. </a:t>
            </a:r>
          </a:p>
          <a:p>
            <a:endParaRPr lang="en-US" sz="2400" dirty="0"/>
          </a:p>
          <a:p>
            <a:endParaRPr lang="en-US" sz="2400" dirty="0"/>
          </a:p>
          <a:p>
            <a:endParaRPr lang="en-US" sz="2400" dirty="0"/>
          </a:p>
          <a:p>
            <a:br>
              <a:rPr lang="en-US" sz="2400" dirty="0"/>
            </a:br>
            <a:endParaRPr lang="en-US" sz="2400" dirty="0"/>
          </a:p>
          <a:p>
            <a:pPr algn="ctr">
              <a:spcAft>
                <a:spcPts val="600"/>
              </a:spcAft>
            </a:pPr>
            <a:endParaRPr lang="en-US" sz="24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5300C8D-39AD-BD43-B27C-F688C5EA8DF4}"/>
                  </a:ext>
                </a:extLst>
              </p14:cNvPr>
              <p14:cNvContentPartPr/>
              <p14:nvPr/>
            </p14:nvContentPartPr>
            <p14:xfrm>
              <a:off x="2050774" y="3123327"/>
              <a:ext cx="8254440" cy="138960"/>
            </p14:xfrm>
          </p:contentPart>
        </mc:Choice>
        <mc:Fallback xmlns="">
          <p:pic>
            <p:nvPicPr>
              <p:cNvPr id="4" name="Ink 3">
                <a:extLst>
                  <a:ext uri="{FF2B5EF4-FFF2-40B4-BE49-F238E27FC236}">
                    <a16:creationId xmlns:a16="http://schemas.microsoft.com/office/drawing/2014/main" id="{E5300C8D-39AD-BD43-B27C-F688C5EA8DF4}"/>
                  </a:ext>
                </a:extLst>
              </p:cNvPr>
              <p:cNvPicPr/>
              <p:nvPr/>
            </p:nvPicPr>
            <p:blipFill>
              <a:blip r:embed="rId4"/>
              <a:stretch>
                <a:fillRect/>
              </a:stretch>
            </p:blipFill>
            <p:spPr>
              <a:xfrm>
                <a:off x="2041774" y="3114327"/>
                <a:ext cx="8272080" cy="156600"/>
              </a:xfrm>
              <a:prstGeom prst="rect">
                <a:avLst/>
              </a:prstGeom>
            </p:spPr>
          </p:pic>
        </mc:Fallback>
      </mc:AlternateContent>
    </p:spTree>
    <p:extLst>
      <p:ext uri="{BB962C8B-B14F-4D97-AF65-F5344CB8AC3E}">
        <p14:creationId xmlns:p14="http://schemas.microsoft.com/office/powerpoint/2010/main" val="1558448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2111880" cy="273302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95392"/>
            <a:ext cx="10909640" cy="1382630"/>
          </a:xfrm>
        </p:spPr>
        <p:txBody>
          <a:bodyPr anchor="b">
            <a:noAutofit/>
          </a:bodyPr>
          <a:lstStyle/>
          <a:p>
            <a:pPr algn="ctr">
              <a:lnSpc>
                <a:spcPct val="90000"/>
              </a:lnSpc>
            </a:pPr>
            <a:r>
              <a:rPr lang="en-US" sz="4800" i="1" dirty="0"/>
              <a:t>Collaborate</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3674282"/>
            <a:ext cx="10909643" cy="2538984"/>
          </a:xfrm>
        </p:spPr>
        <p:txBody>
          <a:bodyPr anchor="t">
            <a:normAutofit fontScale="32500" lnSpcReduction="20000"/>
          </a:bodyPr>
          <a:lstStyle/>
          <a:p>
            <a:r>
              <a:rPr lang="en-US" sz="5500" dirty="0"/>
              <a:t>Our club has a good reputation with the local soccer community.  We often collaborate with other local clubs, coaches, groups to set up friendly scrimmages to supplement our league play.</a:t>
            </a:r>
          </a:p>
          <a:p>
            <a:r>
              <a:rPr lang="en-US" sz="5500" dirty="0"/>
              <a:t>Our club offers camps, clinics, programs through the Town of Clay- Recreation Dept. to expand our scope and base.</a:t>
            </a:r>
          </a:p>
          <a:p>
            <a:r>
              <a:rPr lang="en-US" sz="5500" dirty="0"/>
              <a:t>Our Directors seek out memorable opportunities with local colleges, and semi pro teams for our kids to enjoy!</a:t>
            </a:r>
          </a:p>
          <a:p>
            <a:r>
              <a:rPr lang="en-US" sz="5500" dirty="0"/>
              <a:t>We have grown our clubs tournament over the years by partnering with local colleges.</a:t>
            </a:r>
          </a:p>
          <a:p>
            <a:endParaRPr lang="en-US" sz="2400" dirty="0"/>
          </a:p>
          <a:p>
            <a:endParaRPr lang="en-US" sz="2400" dirty="0"/>
          </a:p>
          <a:p>
            <a:br>
              <a:rPr lang="en-US" sz="2400" dirty="0"/>
            </a:br>
            <a:endParaRPr lang="en-US" sz="2400" dirty="0"/>
          </a:p>
          <a:p>
            <a:pPr algn="ctr">
              <a:spcAft>
                <a:spcPts val="600"/>
              </a:spcAft>
            </a:pPr>
            <a:endParaRPr lang="en-US" sz="24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84001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1920908" cy="248588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95393"/>
            <a:ext cx="10909640" cy="554968"/>
          </a:xfrm>
        </p:spPr>
        <p:txBody>
          <a:bodyPr anchor="b">
            <a:noAutofit/>
          </a:bodyPr>
          <a:lstStyle/>
          <a:p>
            <a:pPr algn="ctr">
              <a:lnSpc>
                <a:spcPct val="90000"/>
              </a:lnSpc>
            </a:pPr>
            <a:r>
              <a:rPr lang="en-US" sz="4800" i="1" dirty="0"/>
              <a:t>Cornerstone</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2607276"/>
            <a:ext cx="10909643" cy="3917091"/>
          </a:xfrm>
        </p:spPr>
        <p:txBody>
          <a:bodyPr anchor="t">
            <a:normAutofit fontScale="85000" lnSpcReduction="20000"/>
          </a:bodyPr>
          <a:lstStyle/>
          <a:p>
            <a:r>
              <a:rPr lang="en-US" sz="2100" b="1" u="sng" dirty="0">
                <a:cs typeface="Arial" panose="020B0604020202020204" pitchFamily="34" charset="0"/>
              </a:rPr>
              <a:t>Coaching Staff:</a:t>
            </a:r>
            <a:br>
              <a:rPr lang="en-US" sz="2100" b="1" u="sng" dirty="0">
                <a:cs typeface="Arial" panose="020B0604020202020204" pitchFamily="34" charset="0"/>
              </a:rPr>
            </a:br>
            <a:r>
              <a:rPr lang="en-US" sz="2100" b="1" dirty="0">
                <a:cs typeface="Arial" panose="020B0604020202020204" pitchFamily="34" charset="0"/>
              </a:rPr>
              <a:t>Program Director, Director of Boys </a:t>
            </a:r>
            <a:r>
              <a:rPr lang="en-US" sz="2100" b="1" dirty="0" err="1">
                <a:cs typeface="Arial" panose="020B0604020202020204" pitchFamily="34" charset="0"/>
              </a:rPr>
              <a:t>Northstars</a:t>
            </a:r>
            <a:r>
              <a:rPr lang="en-US" sz="2100" b="1" dirty="0">
                <a:cs typeface="Arial" panose="020B0604020202020204" pitchFamily="34" charset="0"/>
              </a:rPr>
              <a:t>: Todd Cook</a:t>
            </a:r>
            <a:r>
              <a:rPr lang="en-US" sz="2100" dirty="0">
                <a:cs typeface="Arial" panose="020B0604020202020204" pitchFamily="34" charset="0"/>
              </a:rPr>
              <a:t> UUSSF National C-License, Director of Men’s Soccer Operations- Syracuse University (2015- 2019), Skaneateles Girls Varsity Soccer Coach (2012-2014), Liberty League Coach of the Year 2012 &amp; 2013, Le Moyne College Men’s Soccer Player (1998-2001)</a:t>
            </a:r>
            <a:br>
              <a:rPr lang="en-US" sz="2100" dirty="0">
                <a:cs typeface="Arial" panose="020B0604020202020204" pitchFamily="34" charset="0"/>
              </a:rPr>
            </a:br>
            <a:br>
              <a:rPr lang="en-US" sz="2100" dirty="0">
                <a:cs typeface="Arial" panose="020B0604020202020204" pitchFamily="34" charset="0"/>
              </a:rPr>
            </a:br>
            <a:r>
              <a:rPr lang="en-US" sz="2100" b="1" dirty="0">
                <a:cs typeface="Arial" panose="020B0604020202020204" pitchFamily="34" charset="0"/>
              </a:rPr>
              <a:t>Director of Lady </a:t>
            </a:r>
            <a:r>
              <a:rPr lang="en-US" sz="2100" b="1" dirty="0" err="1">
                <a:cs typeface="Arial" panose="020B0604020202020204" pitchFamily="34" charset="0"/>
              </a:rPr>
              <a:t>Northstars</a:t>
            </a:r>
            <a:r>
              <a:rPr lang="en-US" sz="2100" b="1" dirty="0">
                <a:cs typeface="Arial" panose="020B0604020202020204" pitchFamily="34" charset="0"/>
              </a:rPr>
              <a:t>, Mini Shooters Director: Paul </a:t>
            </a:r>
            <a:r>
              <a:rPr lang="en-US" sz="2100" b="1" dirty="0" err="1">
                <a:cs typeface="Arial" panose="020B0604020202020204" pitchFamily="34" charset="0"/>
              </a:rPr>
              <a:t>Palucci</a:t>
            </a:r>
            <a:r>
              <a:rPr lang="en-US" sz="2100" b="1" dirty="0">
                <a:cs typeface="Arial" panose="020B0604020202020204" pitchFamily="34" charset="0"/>
              </a:rPr>
              <a:t> </a:t>
            </a:r>
            <a:r>
              <a:rPr lang="en-US" sz="2100" dirty="0">
                <a:cs typeface="Arial" panose="020B0604020202020204" pitchFamily="34" charset="0"/>
              </a:rPr>
              <a:t>USSF E-License, SUNY Oswego Soccer Player (2002-05), SUNY Oswego All-Tournament Team 2002, SUNYAC Soccer All Conference Team 2003</a:t>
            </a:r>
            <a:br>
              <a:rPr lang="en-US" sz="2100" dirty="0">
                <a:cs typeface="Arial" panose="020B0604020202020204" pitchFamily="34" charset="0"/>
              </a:rPr>
            </a:br>
            <a:br>
              <a:rPr lang="en-US" sz="2100" dirty="0">
                <a:cs typeface="Arial" panose="020B0604020202020204" pitchFamily="34" charset="0"/>
              </a:rPr>
            </a:br>
            <a:r>
              <a:rPr lang="en-US" sz="2100" dirty="0">
                <a:cs typeface="Arial" panose="020B0604020202020204" pitchFamily="34" charset="0"/>
              </a:rPr>
              <a:t>Our staff is made up of professionals whom are qualified from former playing experience and have a vested interest.  All coaches in our club have a child or grandchild in the program.  This makes them reliable, punctual, eager to teach.</a:t>
            </a:r>
            <a:br>
              <a:rPr lang="en-US" sz="2100" dirty="0">
                <a:cs typeface="Arial" panose="020B0604020202020204" pitchFamily="34" charset="0"/>
              </a:rPr>
            </a:br>
            <a:r>
              <a:rPr lang="en-US" sz="2100" dirty="0">
                <a:cs typeface="Arial" panose="020B0604020202020204" pitchFamily="34" charset="0"/>
              </a:rPr>
              <a:t>(Sergio </a:t>
            </a:r>
            <a:r>
              <a:rPr lang="en-US" sz="2100" dirty="0" err="1">
                <a:cs typeface="Arial" panose="020B0604020202020204" pitchFamily="34" charset="0"/>
              </a:rPr>
              <a:t>Palucci</a:t>
            </a:r>
            <a:r>
              <a:rPr lang="en-US" sz="2100" dirty="0">
                <a:cs typeface="Arial" panose="020B0604020202020204" pitchFamily="34" charset="0"/>
              </a:rPr>
              <a:t>, All American </a:t>
            </a:r>
            <a:r>
              <a:rPr lang="en-US" sz="2100" dirty="0" err="1">
                <a:cs typeface="Arial" panose="020B0604020202020204" pitchFamily="34" charset="0"/>
              </a:rPr>
              <a:t>LeMoyne</a:t>
            </a:r>
            <a:r>
              <a:rPr lang="en-US" sz="2100" dirty="0">
                <a:cs typeface="Arial" panose="020B0604020202020204" pitchFamily="34" charset="0"/>
              </a:rPr>
              <a:t> College, Jon Pollard Liverpool JV Soccer Coach, Allan Schroeder Bryant &amp; Stratton Soccer Asst. Coach, Jeff </a:t>
            </a:r>
            <a:r>
              <a:rPr lang="en-US" sz="2100" dirty="0" err="1">
                <a:cs typeface="Arial" panose="020B0604020202020204" pitchFamily="34" charset="0"/>
              </a:rPr>
              <a:t>Asscenzo</a:t>
            </a:r>
            <a:r>
              <a:rPr lang="en-US" sz="2100" dirty="0">
                <a:cs typeface="Arial" panose="020B0604020202020204" pitchFamily="34" charset="0"/>
              </a:rPr>
              <a:t> Former CBA Sectional Soccer Champion, Mike Peplinski Liverpool All American Soccer Player/ WVU, Noelle Raymond UIMASS Lax Player, Stephanie Reeve UMASS Soccer Player, Andrea Mackey St. John Fisher Softball, Danielle Brough Middle Tenn. St. Soccer Player, Heather </a:t>
            </a:r>
            <a:r>
              <a:rPr lang="en-US" sz="2100" dirty="0" err="1">
                <a:cs typeface="Arial" panose="020B0604020202020204" pitchFamily="34" charset="0"/>
              </a:rPr>
              <a:t>Marzullo</a:t>
            </a:r>
            <a:r>
              <a:rPr lang="en-US" sz="2100" dirty="0">
                <a:cs typeface="Arial" panose="020B0604020202020204" pitchFamily="34" charset="0"/>
              </a:rPr>
              <a:t> Former Goalie All American)</a:t>
            </a:r>
          </a:p>
          <a:p>
            <a:endParaRPr lang="en-US" sz="1600" dirty="0"/>
          </a:p>
          <a:p>
            <a:br>
              <a:rPr lang="en-US" sz="1600" dirty="0"/>
            </a:br>
            <a:endParaRPr lang="en-US" sz="1600" dirty="0"/>
          </a:p>
          <a:p>
            <a:pPr algn="ctr">
              <a:spcAft>
                <a:spcPts val="600"/>
              </a:spcAft>
            </a:pPr>
            <a:endParaRPr lang="en-US" sz="16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91421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1920908" cy="248588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95393"/>
            <a:ext cx="10909640" cy="554968"/>
          </a:xfrm>
        </p:spPr>
        <p:txBody>
          <a:bodyPr anchor="b">
            <a:noAutofit/>
          </a:bodyPr>
          <a:lstStyle/>
          <a:p>
            <a:pPr algn="ctr">
              <a:lnSpc>
                <a:spcPct val="90000"/>
              </a:lnSpc>
            </a:pPr>
            <a:r>
              <a:rPr lang="en-US" sz="4800" i="1" dirty="0"/>
              <a:t>Reach for the Stars</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2607276"/>
            <a:ext cx="10909643" cy="3917091"/>
          </a:xfrm>
        </p:spPr>
        <p:txBody>
          <a:bodyPr anchor="t">
            <a:normAutofit/>
          </a:bodyPr>
          <a:lstStyle/>
          <a:p>
            <a:r>
              <a:rPr lang="en-US" sz="2400" dirty="0"/>
              <a:t>Our club administers an annual parent survey.  This opens the communication channel providing honest feedback for directors, coaches, managers to address and improve upon.</a:t>
            </a:r>
          </a:p>
          <a:p>
            <a:r>
              <a:rPr lang="en-US" sz="2400" dirty="0"/>
              <a:t>Our staff has all been cleared to coach through mandatory online courses.  Our staff is committed to professional development.  Our coaches are all licensed through US Youth Soccer and are looking to take more courses offered locally.</a:t>
            </a:r>
          </a:p>
          <a:p>
            <a:r>
              <a:rPr lang="en-US" sz="2400" dirty="0"/>
              <a:t>We have parents sign a Parent/Player Code of Conduct.  The youthfulness of our club aged teams provides a perfect way to train the players &amp; parents in proper/acceptable on the field and off the field (sideline conduct).</a:t>
            </a:r>
          </a:p>
          <a:p>
            <a:br>
              <a:rPr lang="en-US" sz="1600" dirty="0"/>
            </a:br>
            <a:endParaRPr lang="en-US" sz="1600" dirty="0"/>
          </a:p>
          <a:p>
            <a:pPr algn="ctr">
              <a:spcAft>
                <a:spcPts val="600"/>
              </a:spcAft>
            </a:pPr>
            <a:endParaRPr lang="en-US" sz="16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500534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69105"/>
            <a:ext cx="1920908" cy="248588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081093"/>
            <a:ext cx="10909640" cy="554968"/>
          </a:xfrm>
        </p:spPr>
        <p:txBody>
          <a:bodyPr anchor="b">
            <a:noAutofit/>
          </a:bodyPr>
          <a:lstStyle/>
          <a:p>
            <a:pPr algn="ctr">
              <a:lnSpc>
                <a:spcPct val="90000"/>
              </a:lnSpc>
            </a:pPr>
            <a:r>
              <a:rPr lang="en-US" sz="4800" i="1" dirty="0"/>
              <a:t>Club Highlights</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2607276"/>
            <a:ext cx="4254395" cy="4019173"/>
          </a:xfrm>
        </p:spPr>
        <p:txBody>
          <a:bodyPr anchor="t">
            <a:normAutofit fontScale="25000" lnSpcReduction="20000"/>
          </a:bodyPr>
          <a:lstStyle/>
          <a:p>
            <a:br>
              <a:rPr lang="en-US" sz="1600" dirty="0"/>
            </a:br>
            <a:r>
              <a:rPr lang="en-US" sz="4400" dirty="0"/>
              <a:t>U11 Futsal Frenzy Champions 2020</a:t>
            </a:r>
            <a:br>
              <a:rPr lang="en-US" sz="4400" dirty="0"/>
            </a:br>
            <a:r>
              <a:rPr lang="en-US" sz="4400" dirty="0"/>
              <a:t>U11 CNYFSC </a:t>
            </a:r>
            <a:r>
              <a:rPr lang="en-US" sz="4400" dirty="0" err="1"/>
              <a:t>Ileague</a:t>
            </a:r>
            <a:r>
              <a:rPr lang="en-US" sz="4400" dirty="0"/>
              <a:t> Champions 2020</a:t>
            </a:r>
            <a:br>
              <a:rPr lang="en-US" sz="4400" dirty="0"/>
            </a:br>
            <a:r>
              <a:rPr lang="en-US" sz="4400" dirty="0"/>
              <a:t>U10 CNYFSC Playoff Champions 2020</a:t>
            </a:r>
            <a:br>
              <a:rPr lang="en-US" sz="4400" dirty="0"/>
            </a:br>
            <a:r>
              <a:rPr lang="en-US" sz="4400" dirty="0"/>
              <a:t>U10 May Day Finalist 2019</a:t>
            </a:r>
            <a:br>
              <a:rPr lang="en-US" sz="4400" dirty="0"/>
            </a:br>
            <a:r>
              <a:rPr lang="en-US" sz="4400" dirty="0"/>
              <a:t>U11 Lakefront Classic Finalist 2019</a:t>
            </a:r>
            <a:br>
              <a:rPr lang="en-US" sz="4400" dirty="0"/>
            </a:br>
            <a:r>
              <a:rPr lang="en-US" sz="4400" dirty="0"/>
              <a:t>U12 NPSL Runner-up 2018</a:t>
            </a:r>
            <a:br>
              <a:rPr lang="en-US" sz="4400" dirty="0"/>
            </a:br>
            <a:r>
              <a:rPr lang="en-US" sz="4400" dirty="0"/>
              <a:t>U9 &amp; U10 Salt City Champions 2018</a:t>
            </a:r>
            <a:br>
              <a:rPr lang="en-US" sz="4400" dirty="0"/>
            </a:br>
            <a:r>
              <a:rPr lang="en-US" sz="4400" dirty="0"/>
              <a:t>U9 Accelerate Sports Holiday Champions 2017 U10 Accelerate Sports Holiday Finalist 2017 U9 Hershey, PA Finalist 2017</a:t>
            </a:r>
            <a:br>
              <a:rPr lang="en-US" sz="4400" dirty="0"/>
            </a:br>
            <a:r>
              <a:rPr lang="en-US" sz="4400" dirty="0"/>
              <a:t>U9 Saratoga May Day Champions 2017</a:t>
            </a:r>
            <a:br>
              <a:rPr lang="en-US" sz="4400" dirty="0"/>
            </a:br>
            <a:r>
              <a:rPr lang="en-US" sz="4400" dirty="0"/>
              <a:t>U11 Saratoga May Day Finalist 2017</a:t>
            </a:r>
            <a:br>
              <a:rPr lang="en-US" sz="4400" dirty="0"/>
            </a:br>
            <a:r>
              <a:rPr lang="en-US" sz="4400" dirty="0"/>
              <a:t>U8 </a:t>
            </a:r>
            <a:r>
              <a:rPr lang="en-US" sz="4400" dirty="0" err="1"/>
              <a:t>Northstars</a:t>
            </a:r>
            <a:r>
              <a:rPr lang="en-US" sz="4400" dirty="0"/>
              <a:t> Cup Finalist 2017</a:t>
            </a:r>
            <a:br>
              <a:rPr lang="en-US" sz="4400" dirty="0"/>
            </a:br>
            <a:r>
              <a:rPr lang="en-US" sz="4400" dirty="0"/>
              <a:t>U10 </a:t>
            </a:r>
            <a:r>
              <a:rPr lang="en-US" sz="4400" dirty="0" err="1"/>
              <a:t>Northstars</a:t>
            </a:r>
            <a:r>
              <a:rPr lang="en-US" sz="4400" dirty="0"/>
              <a:t> Cup Champions 2017</a:t>
            </a:r>
            <a:br>
              <a:rPr lang="en-US" sz="4400" dirty="0"/>
            </a:br>
            <a:r>
              <a:rPr lang="en-US" sz="4400" dirty="0"/>
              <a:t>U9 Hershey, PA Finalist 2016</a:t>
            </a:r>
            <a:br>
              <a:rPr lang="en-US" sz="4400" dirty="0"/>
            </a:br>
            <a:r>
              <a:rPr lang="en-US" sz="4400" dirty="0"/>
              <a:t>U7 </a:t>
            </a:r>
            <a:r>
              <a:rPr lang="en-US" sz="4400" dirty="0" err="1"/>
              <a:t>Northstars</a:t>
            </a:r>
            <a:r>
              <a:rPr lang="en-US" sz="4400" dirty="0"/>
              <a:t> Cup Champions 2016</a:t>
            </a:r>
            <a:br>
              <a:rPr lang="en-US" sz="4400" dirty="0"/>
            </a:br>
            <a:r>
              <a:rPr lang="en-US" sz="4400" dirty="0"/>
              <a:t>U9 Indoor League Champions 2015</a:t>
            </a:r>
            <a:br>
              <a:rPr lang="en-US" sz="4400" dirty="0"/>
            </a:br>
            <a:r>
              <a:rPr lang="en-US" sz="4400" dirty="0"/>
              <a:t>U9 XMAS Tournament Champions 2015</a:t>
            </a:r>
            <a:br>
              <a:rPr lang="en-US" sz="4400" dirty="0"/>
            </a:br>
            <a:r>
              <a:rPr lang="en-US" sz="4400" dirty="0"/>
              <a:t>U9 Thanksgiving Tournament Champions 2015 U9 Brockport Tournament Champions</a:t>
            </a:r>
            <a:br>
              <a:rPr lang="en-US" sz="4400" dirty="0"/>
            </a:br>
            <a:r>
              <a:rPr lang="en-US" sz="4400" dirty="0"/>
              <a:t>U8 CNYFSC XMAS Tourney Champs 2014</a:t>
            </a:r>
            <a:br>
              <a:rPr lang="en-US" sz="4400" dirty="0"/>
            </a:br>
            <a:r>
              <a:rPr lang="en-US" sz="4400" dirty="0"/>
              <a:t>U8 </a:t>
            </a:r>
            <a:r>
              <a:rPr lang="en-US" sz="4400" dirty="0" err="1"/>
              <a:t>Northstars</a:t>
            </a:r>
            <a:r>
              <a:rPr lang="en-US" sz="4400" dirty="0"/>
              <a:t> Cup Finalist 2014</a:t>
            </a:r>
            <a:br>
              <a:rPr lang="en-US" sz="4400" dirty="0"/>
            </a:br>
            <a:r>
              <a:rPr lang="en-US" sz="4400" dirty="0"/>
              <a:t>U-14 Niagara Pioneer Champions 2012</a:t>
            </a:r>
            <a:br>
              <a:rPr lang="en-US" sz="4400" dirty="0"/>
            </a:br>
            <a:r>
              <a:rPr lang="en-US" sz="4400" dirty="0"/>
              <a:t>U-14 Saratoga May Day Champions 2011 U-12 Salt City Champions 2010</a:t>
            </a:r>
            <a:br>
              <a:rPr lang="en-US" sz="4400" dirty="0"/>
            </a:br>
            <a:r>
              <a:rPr lang="en-US" sz="4400" dirty="0"/>
              <a:t>U-12 Brockport Champions 2010</a:t>
            </a:r>
            <a:br>
              <a:rPr lang="en-US" sz="4400" dirty="0"/>
            </a:br>
            <a:r>
              <a:rPr lang="en-US" sz="4400" dirty="0"/>
              <a:t>U-10 2009 CNYFSC Holiday Tourney Champs U-14 &amp; 19 2009 CNYJSA League Champs U-13 &amp; U-14 2009 May Day Champions</a:t>
            </a:r>
            <a:br>
              <a:rPr lang="en-US" sz="4400" dirty="0"/>
            </a:br>
            <a:r>
              <a:rPr lang="en-US" sz="4400" dirty="0"/>
              <a:t>U-13 2009 Gates Invitational Champions </a:t>
            </a:r>
            <a:endParaRPr lang="en-US" sz="3200" dirty="0"/>
          </a:p>
          <a:p>
            <a:pPr algn="ctr">
              <a:spcAft>
                <a:spcPts val="600"/>
              </a:spcAft>
            </a:pPr>
            <a:endParaRPr lang="en-US" sz="16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6" name="TextBox 5">
            <a:extLst>
              <a:ext uri="{FF2B5EF4-FFF2-40B4-BE49-F238E27FC236}">
                <a16:creationId xmlns:a16="http://schemas.microsoft.com/office/drawing/2014/main" id="{96DD8B53-7E57-5242-9DDE-A65DE02A26C9}"/>
              </a:ext>
            </a:extLst>
          </p:cNvPr>
          <p:cNvSpPr txBox="1"/>
          <p:nvPr/>
        </p:nvSpPr>
        <p:spPr>
          <a:xfrm>
            <a:off x="5236176" y="2540000"/>
            <a:ext cx="4936524" cy="4031873"/>
          </a:xfrm>
          <a:prstGeom prst="rect">
            <a:avLst/>
          </a:prstGeom>
          <a:noFill/>
        </p:spPr>
        <p:txBody>
          <a:bodyPr wrap="square" rtlCol="0">
            <a:spAutoFit/>
          </a:bodyPr>
          <a:lstStyle/>
          <a:p>
            <a:r>
              <a:rPr lang="en-US" sz="1400" b="1" dirty="0"/>
              <a:t>20 Years of Excellence!! </a:t>
            </a:r>
            <a:endParaRPr lang="en-US" sz="1400" dirty="0"/>
          </a:p>
          <a:p>
            <a:r>
              <a:rPr lang="en-US" sz="1400" dirty="0"/>
              <a:t>U-9, 11, 14 2009 Hilton Parma Champs</a:t>
            </a:r>
            <a:br>
              <a:rPr lang="en-US" sz="1400" dirty="0"/>
            </a:br>
            <a:r>
              <a:rPr lang="en-US" sz="1400" dirty="0"/>
              <a:t>U-13 2009 Gates Invitational Champions</a:t>
            </a:r>
            <a:br>
              <a:rPr lang="en-US" sz="1400" dirty="0"/>
            </a:br>
            <a:r>
              <a:rPr lang="en-US" sz="1400" dirty="0"/>
              <a:t>U-9, 11, 14 2009 Hilton Parma Champs</a:t>
            </a:r>
            <a:br>
              <a:rPr lang="en-US" sz="1400" dirty="0"/>
            </a:br>
            <a:r>
              <a:rPr lang="en-US" sz="1400" dirty="0"/>
              <a:t>U-10 &amp; 11 2009 CNYFSC Thanksgiving Champs U-17 </a:t>
            </a:r>
            <a:r>
              <a:rPr lang="en-US" sz="1400" dirty="0" err="1"/>
              <a:t>Northstars</a:t>
            </a:r>
            <a:r>
              <a:rPr lang="en-US" sz="1400" dirty="0"/>
              <a:t> Cup Champions 2008 </a:t>
            </a:r>
          </a:p>
          <a:p>
            <a:r>
              <a:rPr lang="en-US" sz="1400" dirty="0"/>
              <a:t>U-15 WSA Tourney Runner Up 2008 U-14 May Day Champions 2008</a:t>
            </a:r>
            <a:br>
              <a:rPr lang="en-US" sz="1400" dirty="0"/>
            </a:br>
            <a:r>
              <a:rPr lang="en-US" sz="1400" dirty="0"/>
              <a:t>U-13 CNYJSA League Champions 2008 U-12 Hilton Parma Champions 2008 U-11 Hilton Parma Champions 2008 U-11 Gates Champions 2008 </a:t>
            </a:r>
          </a:p>
          <a:p>
            <a:r>
              <a:rPr lang="en-US" sz="1400" dirty="0"/>
              <a:t>U-13 CNYJSA League Champions 2007 U-17 Webster Invitational Runner-up 2006 U-14 CNYJSA League Champions 2006 U-14 Greece Cobra Runner-up 2006 </a:t>
            </a:r>
          </a:p>
          <a:p>
            <a:r>
              <a:rPr lang="en-US" sz="1400" dirty="0"/>
              <a:t>U-14 Webster Runner Up 2007</a:t>
            </a:r>
            <a:br>
              <a:rPr lang="en-US" sz="1400" dirty="0"/>
            </a:br>
            <a:r>
              <a:rPr lang="en-US" sz="1400" dirty="0"/>
              <a:t>U-13 Gates Champion 2007</a:t>
            </a:r>
            <a:br>
              <a:rPr lang="en-US" sz="1400" dirty="0"/>
            </a:br>
            <a:r>
              <a:rPr lang="en-US" sz="1400" dirty="0"/>
              <a:t>U-13 Chili Champion 2007</a:t>
            </a:r>
            <a:br>
              <a:rPr lang="en-US" sz="1400" dirty="0"/>
            </a:br>
            <a:r>
              <a:rPr lang="en-US" sz="1400" dirty="0"/>
              <a:t>U-12 CNYJSA League Champions 2007 U-14 Brockport Runner-up 2006 </a:t>
            </a:r>
          </a:p>
          <a:p>
            <a:r>
              <a:rPr lang="en-US" sz="1400" dirty="0"/>
              <a:t>U-12 Marcellus Tournament Champions 2006 U-12 Camden Tournament Champions 2006</a:t>
            </a:r>
            <a:br>
              <a:rPr lang="en-US" sz="1400" dirty="0"/>
            </a:br>
            <a:r>
              <a:rPr lang="en-US" sz="1400" dirty="0"/>
              <a:t>U-14, 17 Indoor Playoff &amp; League Champions 2006 U-13 Boys Salt City Champions 2005 </a:t>
            </a:r>
          </a:p>
          <a:p>
            <a:r>
              <a:rPr lang="en-US" sz="1400" dirty="0"/>
              <a:t>U-12 Boys Vestal Tournament Champions 2005 U-13 Long Island Tournament Champions 2011 </a:t>
            </a:r>
          </a:p>
          <a:p>
            <a:endParaRPr lang="en-US" dirty="0"/>
          </a:p>
        </p:txBody>
      </p:sp>
      <p:pic>
        <p:nvPicPr>
          <p:cNvPr id="1025" name="Picture 1" descr="page2image2568342544">
            <a:extLst>
              <a:ext uri="{FF2B5EF4-FFF2-40B4-BE49-F238E27FC236}">
                <a16:creationId xmlns:a16="http://schemas.microsoft.com/office/drawing/2014/main" id="{F42AA771-3286-4422-8BA6-C32257374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95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48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1920908" cy="248588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95393"/>
            <a:ext cx="10909640" cy="1360634"/>
          </a:xfrm>
        </p:spPr>
        <p:txBody>
          <a:bodyPr anchor="b">
            <a:noAutofit/>
          </a:bodyPr>
          <a:lstStyle/>
          <a:p>
            <a:pPr algn="ctr">
              <a:lnSpc>
                <a:spcPct val="90000"/>
              </a:lnSpc>
            </a:pPr>
            <a:r>
              <a:rPr lang="en-US" sz="4800" i="1" dirty="0"/>
              <a:t>Club Programs </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2607276"/>
            <a:ext cx="10909643" cy="3917091"/>
          </a:xfrm>
        </p:spPr>
        <p:txBody>
          <a:bodyPr anchor="t">
            <a:normAutofit/>
          </a:bodyPr>
          <a:lstStyle/>
          <a:p>
            <a:endParaRPr lang="en-US" sz="1600" dirty="0"/>
          </a:p>
          <a:p>
            <a:endParaRPr lang="en-US" sz="1600" dirty="0"/>
          </a:p>
          <a:p>
            <a:pPr algn="ctr">
              <a:spcAft>
                <a:spcPts val="600"/>
              </a:spcAft>
            </a:pPr>
            <a:r>
              <a:rPr lang="en-US" sz="1800" dirty="0"/>
              <a:t>Our club offers programs to the public.  These programs are advertised through the Town of Clay Recreation Department. These programs serve as the front lines (first impression) to what our club has to offer.  These 3 programs serve as a feeder system into our competitive travel club.  This is where we teach the fundamentals, in a FUN introductory no pressure environment.</a:t>
            </a:r>
          </a:p>
          <a:p>
            <a:pPr algn="ctr">
              <a:spcAft>
                <a:spcPts val="600"/>
              </a:spcAft>
            </a:pPr>
            <a:endParaRPr lang="en-US" sz="16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6" name="Picture 5" descr="A close up of a sign&#10;&#10;Description automatically generated">
            <a:extLst>
              <a:ext uri="{FF2B5EF4-FFF2-40B4-BE49-F238E27FC236}">
                <a16:creationId xmlns:a16="http://schemas.microsoft.com/office/drawing/2014/main" id="{8BFAA560-B54F-6045-957F-1340148F194F}"/>
              </a:ext>
            </a:extLst>
          </p:cNvPr>
          <p:cNvPicPr>
            <a:picLocks noChangeAspect="1"/>
          </p:cNvPicPr>
          <p:nvPr/>
        </p:nvPicPr>
        <p:blipFill>
          <a:blip r:embed="rId3"/>
          <a:stretch>
            <a:fillRect/>
          </a:stretch>
        </p:blipFill>
        <p:spPr>
          <a:xfrm>
            <a:off x="927099" y="4085318"/>
            <a:ext cx="1915509" cy="1985164"/>
          </a:xfrm>
          <a:prstGeom prst="rect">
            <a:avLst/>
          </a:prstGeom>
        </p:spPr>
      </p:pic>
      <p:pic>
        <p:nvPicPr>
          <p:cNvPr id="9" name="Picture 8" descr="A close up of a sign&#10;&#10;Description automatically generated">
            <a:extLst>
              <a:ext uri="{FF2B5EF4-FFF2-40B4-BE49-F238E27FC236}">
                <a16:creationId xmlns:a16="http://schemas.microsoft.com/office/drawing/2014/main" id="{10BBDDB5-B29C-4346-A8AF-A27372E8A5C1}"/>
              </a:ext>
            </a:extLst>
          </p:cNvPr>
          <p:cNvPicPr>
            <a:picLocks noChangeAspect="1"/>
          </p:cNvPicPr>
          <p:nvPr/>
        </p:nvPicPr>
        <p:blipFill>
          <a:blip r:embed="rId4"/>
          <a:stretch>
            <a:fillRect/>
          </a:stretch>
        </p:blipFill>
        <p:spPr>
          <a:xfrm>
            <a:off x="2880818" y="3974809"/>
            <a:ext cx="1989197" cy="2577837"/>
          </a:xfrm>
          <a:prstGeom prst="rect">
            <a:avLst/>
          </a:prstGeom>
        </p:spPr>
      </p:pic>
      <p:pic>
        <p:nvPicPr>
          <p:cNvPr id="11" name="Picture 10" descr="A close up of a logo&#10;&#10;Description automatically generated">
            <a:extLst>
              <a:ext uri="{FF2B5EF4-FFF2-40B4-BE49-F238E27FC236}">
                <a16:creationId xmlns:a16="http://schemas.microsoft.com/office/drawing/2014/main" id="{31F8A092-9968-B040-8146-7A785FF6FEE1}"/>
              </a:ext>
            </a:extLst>
          </p:cNvPr>
          <p:cNvPicPr>
            <a:picLocks noChangeAspect="1"/>
          </p:cNvPicPr>
          <p:nvPr/>
        </p:nvPicPr>
        <p:blipFill>
          <a:blip r:embed="rId5"/>
          <a:stretch>
            <a:fillRect/>
          </a:stretch>
        </p:blipFill>
        <p:spPr>
          <a:xfrm>
            <a:off x="4846912" y="4111487"/>
            <a:ext cx="1490387" cy="2033757"/>
          </a:xfrm>
          <a:prstGeom prst="rect">
            <a:avLst/>
          </a:prstGeom>
        </p:spPr>
      </p:pic>
      <p:sp>
        <p:nvSpPr>
          <p:cNvPr id="12" name="Triangle 11">
            <a:extLst>
              <a:ext uri="{FF2B5EF4-FFF2-40B4-BE49-F238E27FC236}">
                <a16:creationId xmlns:a16="http://schemas.microsoft.com/office/drawing/2014/main" id="{D807352C-2591-384D-9FE6-570B7B5B9EE0}"/>
              </a:ext>
            </a:extLst>
          </p:cNvPr>
          <p:cNvSpPr/>
          <p:nvPr/>
        </p:nvSpPr>
        <p:spPr>
          <a:xfrm>
            <a:off x="7143697" y="4088782"/>
            <a:ext cx="2820110" cy="2431129"/>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D5E6ECE9-09CD-174D-BE6E-E3267C0083EE}"/>
              </a:ext>
            </a:extLst>
          </p:cNvPr>
          <p:cNvCxnSpPr/>
          <p:nvPr/>
        </p:nvCxnSpPr>
        <p:spPr>
          <a:xfrm>
            <a:off x="7546428" y="5906814"/>
            <a:ext cx="20705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5DD189-DA9C-454F-9810-F0EBFB2E20CA}"/>
              </a:ext>
            </a:extLst>
          </p:cNvPr>
          <p:cNvCxnSpPr>
            <a:cxnSpLocks/>
            <a:stCxn id="12" idx="1"/>
            <a:endCxn id="12" idx="5"/>
          </p:cNvCxnSpPr>
          <p:nvPr/>
        </p:nvCxnSpPr>
        <p:spPr>
          <a:xfrm>
            <a:off x="7848725" y="5304347"/>
            <a:ext cx="1410055"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606276B-F552-DA47-9E7A-0245E9990DC1}"/>
              </a:ext>
            </a:extLst>
          </p:cNvPr>
          <p:cNvCxnSpPr/>
          <p:nvPr/>
        </p:nvCxnSpPr>
        <p:spPr>
          <a:xfrm>
            <a:off x="8250621" y="4687614"/>
            <a:ext cx="62011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C8CCF84-8771-FE4E-AEB8-78A3862EBF70}"/>
              </a:ext>
            </a:extLst>
          </p:cNvPr>
          <p:cNvSpPr txBox="1"/>
          <p:nvPr/>
        </p:nvSpPr>
        <p:spPr>
          <a:xfrm>
            <a:off x="7725098" y="6038952"/>
            <a:ext cx="1891862" cy="369332"/>
          </a:xfrm>
          <a:prstGeom prst="rect">
            <a:avLst/>
          </a:prstGeom>
          <a:noFill/>
        </p:spPr>
        <p:txBody>
          <a:bodyPr wrap="square" rtlCol="0">
            <a:spAutoFit/>
          </a:bodyPr>
          <a:lstStyle/>
          <a:p>
            <a:r>
              <a:rPr lang="en-US" dirty="0"/>
              <a:t>Mini Shooters (2-5 yrs.)</a:t>
            </a:r>
          </a:p>
        </p:txBody>
      </p:sp>
      <p:sp>
        <p:nvSpPr>
          <p:cNvPr id="21" name="TextBox 20">
            <a:extLst>
              <a:ext uri="{FF2B5EF4-FFF2-40B4-BE49-F238E27FC236}">
                <a16:creationId xmlns:a16="http://schemas.microsoft.com/office/drawing/2014/main" id="{3ED35C11-A90E-9446-874B-477A2F7519B3}"/>
              </a:ext>
            </a:extLst>
          </p:cNvPr>
          <p:cNvSpPr txBox="1"/>
          <p:nvPr/>
        </p:nvSpPr>
        <p:spPr>
          <a:xfrm>
            <a:off x="7882489" y="5423338"/>
            <a:ext cx="1376291" cy="369332"/>
          </a:xfrm>
          <a:prstGeom prst="rect">
            <a:avLst/>
          </a:prstGeom>
          <a:noFill/>
        </p:spPr>
        <p:txBody>
          <a:bodyPr wrap="square" rtlCol="0">
            <a:spAutoFit/>
          </a:bodyPr>
          <a:lstStyle/>
          <a:p>
            <a:r>
              <a:rPr lang="en-US" dirty="0"/>
              <a:t>Academy (5-12 yrs.)</a:t>
            </a:r>
          </a:p>
        </p:txBody>
      </p:sp>
      <p:sp>
        <p:nvSpPr>
          <p:cNvPr id="22" name="TextBox 21">
            <a:extLst>
              <a:ext uri="{FF2B5EF4-FFF2-40B4-BE49-F238E27FC236}">
                <a16:creationId xmlns:a16="http://schemas.microsoft.com/office/drawing/2014/main" id="{8EF8B5C0-0F9E-9C4D-8BD9-25B0C53CFA34}"/>
              </a:ext>
            </a:extLst>
          </p:cNvPr>
          <p:cNvSpPr txBox="1"/>
          <p:nvPr/>
        </p:nvSpPr>
        <p:spPr>
          <a:xfrm>
            <a:off x="8060937" y="4876800"/>
            <a:ext cx="999478" cy="307777"/>
          </a:xfrm>
          <a:prstGeom prst="rect">
            <a:avLst/>
          </a:prstGeom>
          <a:noFill/>
        </p:spPr>
        <p:txBody>
          <a:bodyPr wrap="square" rtlCol="0">
            <a:spAutoFit/>
          </a:bodyPr>
          <a:lstStyle/>
          <a:p>
            <a:r>
              <a:rPr lang="en-US" sz="1400" dirty="0"/>
              <a:t>Camp (5-14 yrs.)</a:t>
            </a:r>
          </a:p>
        </p:txBody>
      </p:sp>
      <p:sp>
        <p:nvSpPr>
          <p:cNvPr id="23" name="TextBox 22">
            <a:extLst>
              <a:ext uri="{FF2B5EF4-FFF2-40B4-BE49-F238E27FC236}">
                <a16:creationId xmlns:a16="http://schemas.microsoft.com/office/drawing/2014/main" id="{36494C30-E8CF-1B47-98A1-144F2F9EC10E}"/>
              </a:ext>
            </a:extLst>
          </p:cNvPr>
          <p:cNvSpPr txBox="1"/>
          <p:nvPr/>
        </p:nvSpPr>
        <p:spPr>
          <a:xfrm>
            <a:off x="8303394" y="4453907"/>
            <a:ext cx="488888" cy="523220"/>
          </a:xfrm>
          <a:prstGeom prst="rect">
            <a:avLst/>
          </a:prstGeom>
          <a:noFill/>
        </p:spPr>
        <p:txBody>
          <a:bodyPr wrap="square" rtlCol="0">
            <a:spAutoFit/>
          </a:bodyPr>
          <a:lstStyle/>
          <a:p>
            <a:r>
              <a:rPr lang="en-US" sz="1400" dirty="0"/>
              <a:t>Club</a:t>
            </a:r>
          </a:p>
          <a:p>
            <a:endParaRPr lang="en-US" sz="1400" dirty="0"/>
          </a:p>
        </p:txBody>
      </p:sp>
    </p:spTree>
    <p:extLst>
      <p:ext uri="{BB962C8B-B14F-4D97-AF65-F5344CB8AC3E}">
        <p14:creationId xmlns:p14="http://schemas.microsoft.com/office/powerpoint/2010/main" val="3577396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1920908" cy="248588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61032"/>
            <a:ext cx="10909640" cy="818995"/>
          </a:xfrm>
        </p:spPr>
        <p:txBody>
          <a:bodyPr anchor="b">
            <a:noAutofit/>
          </a:bodyPr>
          <a:lstStyle/>
          <a:p>
            <a:pPr algn="ctr">
              <a:lnSpc>
                <a:spcPct val="90000"/>
              </a:lnSpc>
            </a:pPr>
            <a:r>
              <a:rPr lang="en-US" sz="4800" i="1" dirty="0"/>
              <a:t>Annual Tournament Offerings</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2890090"/>
            <a:ext cx="10909643" cy="3634277"/>
          </a:xfrm>
        </p:spPr>
        <p:txBody>
          <a:bodyPr anchor="t">
            <a:normAutofit/>
          </a:bodyPr>
          <a:lstStyle/>
          <a:p>
            <a:pPr>
              <a:spcAft>
                <a:spcPts val="600"/>
              </a:spcAft>
            </a:pPr>
            <a:br>
              <a:rPr lang="en-US" sz="1600" dirty="0"/>
            </a:br>
            <a:r>
              <a:rPr lang="en-US" sz="2000" dirty="0"/>
              <a:t>Our club offers two tournaments throughout the year.  These provide not only our teams additional competitive benchmark opportunities.  But has also become an enjoyable event for other clubs in the CNY, WNY, &amp; ENY.</a:t>
            </a:r>
            <a:endParaRPr lang="en-US" sz="1600" dirty="0"/>
          </a:p>
          <a:p>
            <a:pPr>
              <a:spcAft>
                <a:spcPts val="600"/>
              </a:spcAft>
            </a:pPr>
            <a:r>
              <a:rPr lang="en-US" sz="1600" dirty="0"/>
              <a:t> </a:t>
            </a:r>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7" name="Picture 6" descr="A drawing of a face&#10;&#10;Description automatically generated">
            <a:extLst>
              <a:ext uri="{FF2B5EF4-FFF2-40B4-BE49-F238E27FC236}">
                <a16:creationId xmlns:a16="http://schemas.microsoft.com/office/drawing/2014/main" id="{960C840C-5E72-B942-8AA2-781D24083906}"/>
              </a:ext>
            </a:extLst>
          </p:cNvPr>
          <p:cNvPicPr>
            <a:picLocks noChangeAspect="1"/>
          </p:cNvPicPr>
          <p:nvPr/>
        </p:nvPicPr>
        <p:blipFill>
          <a:blip r:embed="rId3"/>
          <a:stretch>
            <a:fillRect/>
          </a:stretch>
        </p:blipFill>
        <p:spPr>
          <a:xfrm>
            <a:off x="3778078" y="3635937"/>
            <a:ext cx="1935611" cy="3000197"/>
          </a:xfrm>
          <a:prstGeom prst="rect">
            <a:avLst/>
          </a:prstGeom>
        </p:spPr>
      </p:pic>
      <p:pic>
        <p:nvPicPr>
          <p:cNvPr id="10" name="Picture 9" descr="A close up of a logo&#10;&#10;Description automatically generated">
            <a:extLst>
              <a:ext uri="{FF2B5EF4-FFF2-40B4-BE49-F238E27FC236}">
                <a16:creationId xmlns:a16="http://schemas.microsoft.com/office/drawing/2014/main" id="{A9DBF0BE-4365-8E42-9943-3F83F8B08319}"/>
              </a:ext>
            </a:extLst>
          </p:cNvPr>
          <p:cNvPicPr>
            <a:picLocks noChangeAspect="1"/>
          </p:cNvPicPr>
          <p:nvPr/>
        </p:nvPicPr>
        <p:blipFill>
          <a:blip r:embed="rId4"/>
          <a:stretch>
            <a:fillRect/>
          </a:stretch>
        </p:blipFill>
        <p:spPr>
          <a:xfrm>
            <a:off x="5672413" y="3967909"/>
            <a:ext cx="2753565" cy="2753565"/>
          </a:xfrm>
          <a:prstGeom prst="rect">
            <a:avLst/>
          </a:prstGeom>
        </p:spPr>
      </p:pic>
    </p:spTree>
    <p:extLst>
      <p:ext uri="{BB962C8B-B14F-4D97-AF65-F5344CB8AC3E}">
        <p14:creationId xmlns:p14="http://schemas.microsoft.com/office/powerpoint/2010/main" val="3792160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21823"/>
            <a:ext cx="10909640" cy="554968"/>
          </a:xfrm>
        </p:spPr>
        <p:txBody>
          <a:bodyPr anchor="b">
            <a:noAutofit/>
          </a:bodyPr>
          <a:lstStyle/>
          <a:p>
            <a:pPr algn="ctr">
              <a:lnSpc>
                <a:spcPct val="90000"/>
              </a:lnSpc>
            </a:pPr>
            <a:r>
              <a:rPr lang="en-US" sz="4400" i="1" dirty="0"/>
              <a:t>Seasonal Team Tryout &amp; Fee Structure</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2607276"/>
            <a:ext cx="10909643" cy="3917091"/>
          </a:xfrm>
        </p:spPr>
        <p:txBody>
          <a:bodyPr anchor="t">
            <a:normAutofit fontScale="32500" lnSpcReduction="20000"/>
          </a:bodyPr>
          <a:lstStyle/>
          <a:p>
            <a:r>
              <a:rPr lang="en-US" sz="4300" dirty="0"/>
              <a:t>Players will be grouped by age and ability level to maximize player development. Club policy is to have players placed age appropriately. All teams will hold tryouts semi-annually creating the strongest possible team that can be fielded in each age group. Teams will compete year-round with a united sense of club/ team spirit. </a:t>
            </a:r>
          </a:p>
          <a:p>
            <a:r>
              <a:rPr lang="en-US" sz="4300" dirty="0"/>
              <a:t>Any interested male players should contact Todd Cook, Director of Boys so he can get you team specific information. </a:t>
            </a:r>
            <a:r>
              <a:rPr lang="en-US" sz="4300" dirty="0">
                <a:hlinkClick r:id="rId2"/>
              </a:rPr>
              <a:t>tcook2@nscsd.org</a:t>
            </a:r>
            <a:br>
              <a:rPr lang="en-US" sz="4300" dirty="0"/>
            </a:br>
            <a:br>
              <a:rPr lang="en-US" sz="4300" dirty="0"/>
            </a:br>
            <a:r>
              <a:rPr lang="en-US" sz="4300" dirty="0"/>
              <a:t>Any interested female players should contact Paul </a:t>
            </a:r>
            <a:r>
              <a:rPr lang="en-US" sz="4300" dirty="0" err="1"/>
              <a:t>Palucci</a:t>
            </a:r>
            <a:r>
              <a:rPr lang="en-US" sz="4300" dirty="0"/>
              <a:t>, Director of Girls Program so he can get you team specific information </a:t>
            </a:r>
            <a:r>
              <a:rPr lang="en-US" sz="4300" dirty="0">
                <a:hlinkClick r:id="rId3"/>
              </a:rPr>
              <a:t>ladynorthstars@gmail.com</a:t>
            </a:r>
            <a:endParaRPr lang="en-US" sz="4300" dirty="0"/>
          </a:p>
          <a:p>
            <a:endParaRPr lang="en-US" sz="4300" dirty="0"/>
          </a:p>
          <a:p>
            <a:pPr marL="457200" indent="-457200">
              <a:buFont typeface="Arial" panose="020B0604020202020204" pitchFamily="34" charset="0"/>
              <a:buChar char="•"/>
            </a:pPr>
            <a:r>
              <a:rPr lang="en-US" sz="4300" dirty="0"/>
              <a:t>All of our teams have open tryouts at any time during the year.  Just make an appointment to attend one of our practices to see how your child likes it.  And allow that particular teams coach assess how your child fits the teams level of play.</a:t>
            </a:r>
            <a:br>
              <a:rPr lang="en-US" dirty="0"/>
            </a:br>
            <a:endParaRPr lang="en-US" dirty="0"/>
          </a:p>
          <a:p>
            <a:r>
              <a:rPr lang="en-US" sz="4900" dirty="0"/>
              <a:t>((Sept 1</a:t>
            </a:r>
            <a:r>
              <a:rPr lang="en-US" sz="4900" baseline="30000" dirty="0"/>
              <a:t>st</a:t>
            </a:r>
            <a:r>
              <a:rPr lang="en-US" sz="4900" dirty="0"/>
              <a:t> – October 21</a:t>
            </a:r>
            <a:r>
              <a:rPr lang="en-US" sz="4900" baseline="30000" dirty="0"/>
              <a:t>st</a:t>
            </a:r>
            <a:r>
              <a:rPr lang="en-US" sz="4900" dirty="0"/>
              <a:t>) Fall Fee= $150 (includes weekly league &amp; practice)</a:t>
            </a:r>
          </a:p>
          <a:p>
            <a:r>
              <a:rPr lang="en-US" sz="4900" dirty="0"/>
              <a:t>(October 25- April 5</a:t>
            </a:r>
            <a:r>
              <a:rPr lang="en-US" sz="4900" baseline="30000" dirty="0"/>
              <a:t>th</a:t>
            </a:r>
            <a:r>
              <a:rPr lang="en-US" sz="4900" dirty="0"/>
              <a:t>) Winter Indoor Fee= $550 (includes weekly league &amp; practices)</a:t>
            </a:r>
          </a:p>
          <a:p>
            <a:r>
              <a:rPr lang="en-US" sz="4900" dirty="0"/>
              <a:t>(April 10</a:t>
            </a:r>
            <a:r>
              <a:rPr lang="en-US" sz="4900" baseline="30000" dirty="0"/>
              <a:t>th</a:t>
            </a:r>
            <a:r>
              <a:rPr lang="en-US" sz="4900" dirty="0"/>
              <a:t>- July 30</a:t>
            </a:r>
            <a:r>
              <a:rPr lang="en-US" sz="4900" baseline="30000" dirty="0"/>
              <a:t>th</a:t>
            </a:r>
            <a:r>
              <a:rPr lang="en-US" sz="4900" dirty="0"/>
              <a:t>) Spring/Summer Outdoor Fee=$550 (includes weekly league &amp; practice &amp; full uniform &amp; 3 tournaments)</a:t>
            </a:r>
          </a:p>
          <a:p>
            <a:endParaRPr lang="en-US" sz="1600" dirty="0"/>
          </a:p>
          <a:p>
            <a:endParaRPr lang="en-US" sz="1600" dirty="0"/>
          </a:p>
          <a:p>
            <a:br>
              <a:rPr lang="en-US" sz="1600" dirty="0"/>
            </a:br>
            <a:endParaRPr lang="en-US" sz="1600" dirty="0"/>
          </a:p>
          <a:p>
            <a:pPr algn="ctr">
              <a:spcAft>
                <a:spcPts val="600"/>
              </a:spcAft>
            </a:pPr>
            <a:endParaRPr lang="en-US" sz="16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5" name="Picture 1" descr="page1image3489396784">
            <a:extLst>
              <a:ext uri="{FF2B5EF4-FFF2-40B4-BE49-F238E27FC236}">
                <a16:creationId xmlns:a16="http://schemas.microsoft.com/office/drawing/2014/main" id="{0ABF6ECE-3C6B-0F44-B884-D6301DED1E5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15747" y="136525"/>
            <a:ext cx="3228053" cy="180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05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2111880" cy="273302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95392"/>
            <a:ext cx="10909640" cy="1184078"/>
          </a:xfrm>
        </p:spPr>
        <p:txBody>
          <a:bodyPr anchor="b">
            <a:normAutofit/>
          </a:bodyPr>
          <a:lstStyle/>
          <a:p>
            <a:pPr algn="ctr">
              <a:lnSpc>
                <a:spcPct val="90000"/>
              </a:lnSpc>
            </a:pPr>
            <a:r>
              <a:rPr lang="en-US" sz="7000" i="1" dirty="0"/>
              <a:t>Overview</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3464213"/>
            <a:ext cx="10909643" cy="2749053"/>
          </a:xfrm>
        </p:spPr>
        <p:txBody>
          <a:bodyPr anchor="t">
            <a:normAutofit fontScale="70000" lnSpcReduction="20000"/>
          </a:bodyPr>
          <a:lstStyle/>
          <a:p>
            <a:pPr algn="ctr">
              <a:spcAft>
                <a:spcPts val="600"/>
              </a:spcAft>
            </a:pPr>
            <a:r>
              <a:rPr lang="en-US" sz="3400" b="1" dirty="0"/>
              <a:t>Club Profile</a:t>
            </a:r>
            <a:br>
              <a:rPr lang="en-US" sz="3400" b="1" dirty="0"/>
            </a:br>
            <a:r>
              <a:rPr lang="en-US" sz="3400" b="1" dirty="0"/>
              <a:t>Club Philosophy, Mission, Vision</a:t>
            </a:r>
            <a:br>
              <a:rPr lang="en-US" sz="3400" b="1" dirty="0"/>
            </a:br>
            <a:r>
              <a:rPr lang="en-US" sz="3400" b="1" dirty="0"/>
              <a:t>Programs</a:t>
            </a:r>
            <a:br>
              <a:rPr lang="en-US" sz="3400" b="1" dirty="0"/>
            </a:br>
            <a:r>
              <a:rPr lang="en-US" sz="3400" b="1" dirty="0"/>
              <a:t>Partnerships &amp; Collaborations</a:t>
            </a:r>
            <a:br>
              <a:rPr lang="en-US" sz="3400" b="1" dirty="0"/>
            </a:br>
            <a:r>
              <a:rPr lang="en-US" sz="3400" b="1" dirty="0"/>
              <a:t>Coaches</a:t>
            </a:r>
            <a:br>
              <a:rPr lang="en-US" sz="3400" b="1" dirty="0"/>
            </a:br>
            <a:r>
              <a:rPr lang="en-US" sz="3400" b="1" dirty="0"/>
              <a:t>Parent/Player Communication</a:t>
            </a:r>
            <a:br>
              <a:rPr lang="en-US" sz="3400" b="1" dirty="0"/>
            </a:br>
            <a:r>
              <a:rPr lang="en-US" sz="3400" b="1" dirty="0"/>
              <a:t>Meet the Board</a:t>
            </a:r>
            <a:br>
              <a:rPr lang="en-US" sz="2400" dirty="0"/>
            </a:br>
            <a:endParaRPr lang="en-US" sz="2400" dirty="0"/>
          </a:p>
          <a:p>
            <a:pPr algn="ctr">
              <a:spcAft>
                <a:spcPts val="600"/>
              </a:spcAft>
            </a:pPr>
            <a:endParaRPr lang="en-US" sz="2400" dirty="0"/>
          </a:p>
          <a:p>
            <a:pPr algn="ctr">
              <a:spcAft>
                <a:spcPts val="600"/>
              </a:spcAft>
            </a:pPr>
            <a:endParaRPr lang="en-US" sz="24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583756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1920908" cy="248588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95393"/>
            <a:ext cx="10909640" cy="554968"/>
          </a:xfrm>
        </p:spPr>
        <p:txBody>
          <a:bodyPr anchor="b">
            <a:noAutofit/>
          </a:bodyPr>
          <a:lstStyle/>
          <a:p>
            <a:pPr algn="ctr">
              <a:lnSpc>
                <a:spcPct val="90000"/>
              </a:lnSpc>
            </a:pPr>
            <a:r>
              <a:rPr lang="en-US" sz="4800" i="1" dirty="0"/>
              <a:t>Sponsors </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2607276"/>
            <a:ext cx="10909643" cy="3917091"/>
          </a:xfrm>
        </p:spPr>
        <p:txBody>
          <a:bodyPr anchor="t">
            <a:normAutofit/>
          </a:bodyPr>
          <a:lstStyle/>
          <a:p>
            <a:r>
              <a:rPr lang="en-US" sz="2400" dirty="0"/>
              <a:t>Our club sponsors are our partners!  We see a return, if they see a return. </a:t>
            </a:r>
          </a:p>
          <a:p>
            <a:r>
              <a:rPr lang="en-US" sz="2400" dirty="0"/>
              <a:t>I.e. Chick-fil-A night, Uniform Pickup at Allstate Insurance Office, Driveway Sealing club pricing coupons</a:t>
            </a:r>
          </a:p>
          <a:p>
            <a:endParaRPr lang="en-US" sz="1600" dirty="0"/>
          </a:p>
          <a:p>
            <a:endParaRPr lang="en-US" sz="1600" dirty="0"/>
          </a:p>
          <a:p>
            <a:br>
              <a:rPr lang="en-US" sz="1600" dirty="0"/>
            </a:br>
            <a:endParaRPr lang="en-US" sz="1600" dirty="0"/>
          </a:p>
          <a:p>
            <a:pPr algn="ctr">
              <a:spcAft>
                <a:spcPts val="600"/>
              </a:spcAft>
            </a:pPr>
            <a:endParaRPr lang="en-US" sz="16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6" name="Picture 5" descr="A screenshot of a person&#10;&#10;Description automatically generated">
            <a:extLst>
              <a:ext uri="{FF2B5EF4-FFF2-40B4-BE49-F238E27FC236}">
                <a16:creationId xmlns:a16="http://schemas.microsoft.com/office/drawing/2014/main" id="{4C0546B1-7DF9-7244-A752-6B92C1973752}"/>
              </a:ext>
            </a:extLst>
          </p:cNvPr>
          <p:cNvPicPr>
            <a:picLocks noChangeAspect="1"/>
          </p:cNvPicPr>
          <p:nvPr/>
        </p:nvPicPr>
        <p:blipFill>
          <a:blip r:embed="rId3"/>
          <a:stretch>
            <a:fillRect/>
          </a:stretch>
        </p:blipFill>
        <p:spPr>
          <a:xfrm>
            <a:off x="2734232" y="3752039"/>
            <a:ext cx="3336368" cy="1085147"/>
          </a:xfrm>
          <a:prstGeom prst="rect">
            <a:avLst/>
          </a:prstGeom>
        </p:spPr>
      </p:pic>
      <p:pic>
        <p:nvPicPr>
          <p:cNvPr id="8" name="Picture 7" descr="A close up of a logo&#10;&#10;Description automatically generated">
            <a:extLst>
              <a:ext uri="{FF2B5EF4-FFF2-40B4-BE49-F238E27FC236}">
                <a16:creationId xmlns:a16="http://schemas.microsoft.com/office/drawing/2014/main" id="{8D104A74-9A0A-A048-B1FE-19980332EE5F}"/>
              </a:ext>
            </a:extLst>
          </p:cNvPr>
          <p:cNvPicPr>
            <a:picLocks noChangeAspect="1"/>
          </p:cNvPicPr>
          <p:nvPr/>
        </p:nvPicPr>
        <p:blipFill>
          <a:blip r:embed="rId4"/>
          <a:stretch>
            <a:fillRect/>
          </a:stretch>
        </p:blipFill>
        <p:spPr>
          <a:xfrm>
            <a:off x="478376" y="3530601"/>
            <a:ext cx="2351106" cy="1511426"/>
          </a:xfrm>
          <a:prstGeom prst="rect">
            <a:avLst/>
          </a:prstGeom>
        </p:spPr>
      </p:pic>
      <p:pic>
        <p:nvPicPr>
          <p:cNvPr id="10" name="Picture 9" descr="A picture containing food, drawing&#10;&#10;Description automatically generated">
            <a:extLst>
              <a:ext uri="{FF2B5EF4-FFF2-40B4-BE49-F238E27FC236}">
                <a16:creationId xmlns:a16="http://schemas.microsoft.com/office/drawing/2014/main" id="{E95D2A98-ED50-BB4D-9550-1F3755937F8C}"/>
              </a:ext>
            </a:extLst>
          </p:cNvPr>
          <p:cNvPicPr>
            <a:picLocks noChangeAspect="1"/>
          </p:cNvPicPr>
          <p:nvPr/>
        </p:nvPicPr>
        <p:blipFill>
          <a:blip r:embed="rId5"/>
          <a:stretch>
            <a:fillRect/>
          </a:stretch>
        </p:blipFill>
        <p:spPr>
          <a:xfrm>
            <a:off x="6243804" y="3740444"/>
            <a:ext cx="2312263" cy="1115918"/>
          </a:xfrm>
          <a:prstGeom prst="rect">
            <a:avLst/>
          </a:prstGeom>
        </p:spPr>
      </p:pic>
      <p:pic>
        <p:nvPicPr>
          <p:cNvPr id="12" name="Picture 11" descr="A close up of a sign&#10;&#10;Description automatically generated">
            <a:extLst>
              <a:ext uri="{FF2B5EF4-FFF2-40B4-BE49-F238E27FC236}">
                <a16:creationId xmlns:a16="http://schemas.microsoft.com/office/drawing/2014/main" id="{81FF653B-7151-5B46-8C61-E2E9BAFEC1A4}"/>
              </a:ext>
            </a:extLst>
          </p:cNvPr>
          <p:cNvPicPr>
            <a:picLocks noChangeAspect="1"/>
          </p:cNvPicPr>
          <p:nvPr/>
        </p:nvPicPr>
        <p:blipFill>
          <a:blip r:embed="rId6"/>
          <a:stretch>
            <a:fillRect/>
          </a:stretch>
        </p:blipFill>
        <p:spPr>
          <a:xfrm>
            <a:off x="8657668" y="3761825"/>
            <a:ext cx="2245962" cy="1115918"/>
          </a:xfrm>
          <a:prstGeom prst="rect">
            <a:avLst/>
          </a:prstGeom>
        </p:spPr>
      </p:pic>
    </p:spTree>
    <p:extLst>
      <p:ext uri="{BB962C8B-B14F-4D97-AF65-F5344CB8AC3E}">
        <p14:creationId xmlns:p14="http://schemas.microsoft.com/office/powerpoint/2010/main" val="2328216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1920908" cy="248588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95393"/>
            <a:ext cx="10909640" cy="554968"/>
          </a:xfrm>
        </p:spPr>
        <p:txBody>
          <a:bodyPr anchor="b">
            <a:noAutofit/>
          </a:bodyPr>
          <a:lstStyle/>
          <a:p>
            <a:pPr algn="ctr">
              <a:lnSpc>
                <a:spcPct val="90000"/>
              </a:lnSpc>
            </a:pPr>
            <a:r>
              <a:rPr lang="en-US" sz="4800" i="1" dirty="0"/>
              <a:t>Meet the Board</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2607276"/>
            <a:ext cx="10909643" cy="3917091"/>
          </a:xfrm>
        </p:spPr>
        <p:txBody>
          <a:bodyPr anchor="t">
            <a:normAutofit lnSpcReduction="10000"/>
          </a:bodyPr>
          <a:lstStyle/>
          <a:p>
            <a:r>
              <a:rPr lang="en-US" sz="3200" b="1" u="sng" dirty="0">
                <a:cs typeface="Arial" panose="020B0604020202020204" pitchFamily="34" charset="0"/>
              </a:rPr>
              <a:t>Board of Directors:</a:t>
            </a:r>
            <a:br>
              <a:rPr lang="en-US" sz="3200" b="1" u="sng" dirty="0">
                <a:cs typeface="Arial" panose="020B0604020202020204" pitchFamily="34" charset="0"/>
              </a:rPr>
            </a:br>
            <a:r>
              <a:rPr lang="en-US" sz="2100" b="1" dirty="0">
                <a:cs typeface="Arial" panose="020B0604020202020204" pitchFamily="34" charset="0"/>
              </a:rPr>
              <a:t>President: </a:t>
            </a:r>
            <a:r>
              <a:rPr lang="en-US" sz="2100" dirty="0">
                <a:cs typeface="Arial" panose="020B0604020202020204" pitchFamily="34" charset="0"/>
              </a:rPr>
              <a:t>Don Cook </a:t>
            </a:r>
            <a:r>
              <a:rPr lang="en-US" sz="2100" b="1" u="sng" dirty="0">
                <a:cs typeface="Arial" panose="020B0604020202020204" pitchFamily="34" charset="0"/>
                <a:hlinkClick r:id="rId3"/>
              </a:rPr>
              <a:t>joeysbrokerage@verizon.net</a:t>
            </a:r>
            <a:r>
              <a:rPr lang="en-US" sz="2100" b="1" u="sng" dirty="0">
                <a:cs typeface="Arial" panose="020B0604020202020204" pitchFamily="34" charset="0"/>
              </a:rPr>
              <a:t>  (1995 – Present)</a:t>
            </a:r>
          </a:p>
          <a:p>
            <a:r>
              <a:rPr lang="en-US" sz="2100" b="1" dirty="0">
                <a:cs typeface="Arial" panose="020B0604020202020204" pitchFamily="34" charset="0"/>
              </a:rPr>
              <a:t>Treasurer</a:t>
            </a:r>
            <a:r>
              <a:rPr lang="en-US" sz="2100" dirty="0">
                <a:cs typeface="Arial" panose="020B0604020202020204" pitchFamily="34" charset="0"/>
              </a:rPr>
              <a:t>: Mike </a:t>
            </a:r>
            <a:r>
              <a:rPr lang="en-US" sz="2100" dirty="0" err="1">
                <a:cs typeface="Arial" panose="020B0604020202020204" pitchFamily="34" charset="0"/>
              </a:rPr>
              <a:t>Cackett</a:t>
            </a:r>
            <a:r>
              <a:rPr lang="en-US" sz="2100" dirty="0">
                <a:cs typeface="Arial" panose="020B0604020202020204" pitchFamily="34" charset="0"/>
              </a:rPr>
              <a:t> (2002-Present)</a:t>
            </a:r>
          </a:p>
          <a:p>
            <a:r>
              <a:rPr lang="en-US" sz="2100" b="1" dirty="0">
                <a:cs typeface="Arial" panose="020B0604020202020204" pitchFamily="34" charset="0"/>
              </a:rPr>
              <a:t>Registrar: </a:t>
            </a:r>
            <a:r>
              <a:rPr lang="en-US" sz="2100" dirty="0">
                <a:cs typeface="Arial" panose="020B0604020202020204" pitchFamily="34" charset="0"/>
              </a:rPr>
              <a:t>Mark </a:t>
            </a:r>
            <a:r>
              <a:rPr lang="en-US" sz="2100" dirty="0" err="1">
                <a:cs typeface="Arial" panose="020B0604020202020204" pitchFamily="34" charset="0"/>
              </a:rPr>
              <a:t>Petranchuk</a:t>
            </a:r>
            <a:r>
              <a:rPr lang="en-US" sz="2100" dirty="0">
                <a:cs typeface="Arial" panose="020B0604020202020204" pitchFamily="34" charset="0"/>
              </a:rPr>
              <a:t>. </a:t>
            </a:r>
            <a:r>
              <a:rPr lang="en-US" sz="2100" dirty="0">
                <a:cs typeface="Arial" panose="020B0604020202020204" pitchFamily="34" charset="0"/>
                <a:hlinkClick r:id="rId4"/>
              </a:rPr>
              <a:t>mpetranchu@aol.com</a:t>
            </a:r>
            <a:r>
              <a:rPr lang="en-US" sz="2100" dirty="0">
                <a:cs typeface="Arial" panose="020B0604020202020204" pitchFamily="34" charset="0"/>
              </a:rPr>
              <a:t> (2002-Present) (Grandchild in program and sons played in club)</a:t>
            </a:r>
            <a:br>
              <a:rPr lang="en-US" sz="2100" b="1" u="sng" dirty="0">
                <a:cs typeface="Arial" panose="020B0604020202020204" pitchFamily="34" charset="0"/>
              </a:rPr>
            </a:br>
            <a:br>
              <a:rPr lang="en-US" sz="2100" b="1" u="sng" dirty="0">
                <a:cs typeface="Arial" panose="020B0604020202020204" pitchFamily="34" charset="0"/>
              </a:rPr>
            </a:br>
            <a:r>
              <a:rPr lang="en-US" sz="2100" b="1" dirty="0">
                <a:cs typeface="Arial" panose="020B0604020202020204" pitchFamily="34" charset="0"/>
              </a:rPr>
              <a:t>Program Director: </a:t>
            </a:r>
            <a:r>
              <a:rPr lang="en-US" sz="1900" b="1" dirty="0">
                <a:cs typeface="Arial" panose="020B0604020202020204" pitchFamily="34" charset="0"/>
              </a:rPr>
              <a:t>Todd Cook</a:t>
            </a:r>
            <a:r>
              <a:rPr lang="en-US" sz="2100" b="1" dirty="0">
                <a:cs typeface="Arial" panose="020B0604020202020204" pitchFamily="34" charset="0"/>
              </a:rPr>
              <a:t>. </a:t>
            </a:r>
            <a:r>
              <a:rPr lang="en-US" sz="2100" b="1" u="sng" dirty="0">
                <a:cs typeface="Arial" panose="020B0604020202020204" pitchFamily="34" charset="0"/>
                <a:hlinkClick r:id="rId5"/>
              </a:rPr>
              <a:t>tcook2@nscsd.org</a:t>
            </a:r>
            <a:r>
              <a:rPr lang="en-US" sz="2100" b="1" u="sng" dirty="0">
                <a:cs typeface="Arial" panose="020B0604020202020204" pitchFamily="34" charset="0"/>
              </a:rPr>
              <a:t> (2002-Present)</a:t>
            </a:r>
          </a:p>
          <a:p>
            <a:endParaRPr lang="en-US" sz="2100" dirty="0">
              <a:cs typeface="Arial" panose="020B0604020202020204" pitchFamily="34" charset="0"/>
            </a:endParaRPr>
          </a:p>
          <a:p>
            <a:endParaRPr lang="en-US" sz="1600" dirty="0"/>
          </a:p>
          <a:p>
            <a:br>
              <a:rPr lang="en-US" sz="1600" dirty="0"/>
            </a:br>
            <a:endParaRPr lang="en-US" sz="1600" dirty="0"/>
          </a:p>
          <a:p>
            <a:pPr algn="ctr">
              <a:spcAft>
                <a:spcPts val="600"/>
              </a:spcAft>
            </a:pPr>
            <a:endParaRPr lang="en-US" sz="16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35862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1920908" cy="248588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95393"/>
            <a:ext cx="10909640" cy="554968"/>
          </a:xfrm>
        </p:spPr>
        <p:txBody>
          <a:bodyPr anchor="b">
            <a:noAutofit/>
          </a:bodyPr>
          <a:lstStyle/>
          <a:p>
            <a:pPr algn="ctr">
              <a:lnSpc>
                <a:spcPct val="90000"/>
              </a:lnSpc>
            </a:pPr>
            <a:r>
              <a:rPr lang="en-US" sz="4800" i="1" dirty="0"/>
              <a:t>Find us online</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2607276"/>
            <a:ext cx="10909643" cy="3917091"/>
          </a:xfrm>
        </p:spPr>
        <p:txBody>
          <a:bodyPr anchor="t">
            <a:normAutofit/>
          </a:bodyPr>
          <a:lstStyle/>
          <a:p>
            <a:r>
              <a:rPr lang="en-US" sz="2100" dirty="0">
                <a:cs typeface="Arial" panose="020B0604020202020204" pitchFamily="34" charset="0"/>
                <a:hlinkClick r:id="rId3"/>
              </a:rPr>
              <a:t>www.northstarssoccerclub..com</a:t>
            </a:r>
            <a:endParaRPr lang="en-US" sz="2100" dirty="0">
              <a:cs typeface="Arial" panose="020B0604020202020204" pitchFamily="34" charset="0"/>
            </a:endParaRPr>
          </a:p>
          <a:p>
            <a:r>
              <a:rPr lang="en-US" sz="2100" dirty="0">
                <a:cs typeface="Arial" panose="020B0604020202020204" pitchFamily="34" charset="0"/>
              </a:rPr>
              <a:t>Facebook @</a:t>
            </a:r>
            <a:r>
              <a:rPr lang="en-US" sz="2100" dirty="0" err="1">
                <a:cs typeface="Arial" panose="020B0604020202020204" pitchFamily="34" charset="0"/>
              </a:rPr>
              <a:t>NorthstarsSoccerClub</a:t>
            </a:r>
            <a:endParaRPr lang="en-US" sz="2100" dirty="0">
              <a:cs typeface="Arial" panose="020B0604020202020204" pitchFamily="34" charset="0"/>
            </a:endParaRPr>
          </a:p>
          <a:p>
            <a:r>
              <a:rPr lang="en-US" sz="2100" dirty="0">
                <a:cs typeface="Arial" panose="020B0604020202020204" pitchFamily="34" charset="0"/>
              </a:rPr>
              <a:t>Facebook @</a:t>
            </a:r>
            <a:r>
              <a:rPr lang="en-US" sz="2100" dirty="0" err="1">
                <a:cs typeface="Arial" panose="020B0604020202020204" pitchFamily="34" charset="0"/>
              </a:rPr>
              <a:t>NorthstarsCup</a:t>
            </a:r>
            <a:endParaRPr lang="en-US" sz="2100" dirty="0">
              <a:cs typeface="Arial" panose="020B0604020202020204" pitchFamily="34" charset="0"/>
            </a:endParaRPr>
          </a:p>
          <a:p>
            <a:endParaRPr lang="en-US" sz="1600" dirty="0"/>
          </a:p>
          <a:p>
            <a:br>
              <a:rPr lang="en-US" sz="1600" dirty="0"/>
            </a:br>
            <a:endParaRPr lang="en-US" sz="1600" dirty="0"/>
          </a:p>
          <a:p>
            <a:pPr algn="ctr">
              <a:spcAft>
                <a:spcPts val="600"/>
              </a:spcAft>
            </a:pPr>
            <a:endParaRPr lang="en-US" sz="16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15103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838200" y="835594"/>
            <a:ext cx="10909640" cy="924629"/>
          </a:xfrm>
        </p:spPr>
        <p:txBody>
          <a:bodyPr anchor="b">
            <a:normAutofit fontScale="90000"/>
          </a:bodyPr>
          <a:lstStyle/>
          <a:p>
            <a:pPr algn="ctr">
              <a:lnSpc>
                <a:spcPct val="90000"/>
              </a:lnSpc>
            </a:pPr>
            <a:r>
              <a:rPr lang="en-US" sz="6000" i="1" dirty="0"/>
              <a:t>A look inside our organization…</a:t>
            </a:r>
            <a:endParaRPr lang="en-US" sz="7000" i="1" dirty="0"/>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3464213"/>
            <a:ext cx="10909643" cy="2749053"/>
          </a:xfrm>
        </p:spPr>
        <p:txBody>
          <a:bodyPr anchor="t">
            <a:normAutofit/>
          </a:bodyPr>
          <a:lstStyle/>
          <a:p>
            <a:pPr algn="ctr">
              <a:spcAft>
                <a:spcPts val="600"/>
              </a:spcAft>
            </a:pPr>
            <a:endParaRPr lang="en-US" sz="2400" dirty="0"/>
          </a:p>
          <a:p>
            <a:pPr algn="ctr">
              <a:spcAft>
                <a:spcPts val="600"/>
              </a:spcAft>
            </a:pPr>
            <a:endParaRPr lang="en-US" sz="24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6" name="Picture 5" descr="A person holding a baby&#10;&#10;Description automatically generated">
            <a:extLst>
              <a:ext uri="{FF2B5EF4-FFF2-40B4-BE49-F238E27FC236}">
                <a16:creationId xmlns:a16="http://schemas.microsoft.com/office/drawing/2014/main" id="{0D105B88-B924-8641-A9C9-B9B77AE07C49}"/>
              </a:ext>
            </a:extLst>
          </p:cNvPr>
          <p:cNvPicPr>
            <a:picLocks noChangeAspect="1"/>
          </p:cNvPicPr>
          <p:nvPr/>
        </p:nvPicPr>
        <p:blipFill>
          <a:blip r:embed="rId2"/>
          <a:stretch>
            <a:fillRect/>
          </a:stretch>
        </p:blipFill>
        <p:spPr>
          <a:xfrm>
            <a:off x="3555610" y="1817401"/>
            <a:ext cx="4824091" cy="4824091"/>
          </a:xfrm>
          <a:prstGeom prst="rect">
            <a:avLst/>
          </a:prstGeom>
        </p:spPr>
      </p:pic>
    </p:spTree>
    <p:extLst>
      <p:ext uri="{BB962C8B-B14F-4D97-AF65-F5344CB8AC3E}">
        <p14:creationId xmlns:p14="http://schemas.microsoft.com/office/powerpoint/2010/main" val="295689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2" name="Rectangle 7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739128" y="638089"/>
            <a:ext cx="4818888" cy="1476801"/>
          </a:xfrm>
        </p:spPr>
        <p:txBody>
          <a:bodyPr vert="horz" lIns="91440" tIns="45720" rIns="91440" bIns="45720" rtlCol="0" anchor="b">
            <a:normAutofit/>
          </a:bodyPr>
          <a:lstStyle/>
          <a:p>
            <a:r>
              <a:rPr lang="en-US" sz="5600" i="1"/>
              <a:t>Club Profile</a:t>
            </a:r>
          </a:p>
        </p:txBody>
      </p:sp>
      <p:sp>
        <p:nvSpPr>
          <p:cNvPr id="7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DA2CF"/>
          </a:solidFill>
          <a:ln w="38100" cap="rnd">
            <a:solidFill>
              <a:srgbClr val="FDA2C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4844929" y="2664886"/>
            <a:ext cx="6711647" cy="3550789"/>
          </a:xfrm>
        </p:spPr>
        <p:txBody>
          <a:bodyPr vert="horz" lIns="91440" tIns="45720" rIns="91440" bIns="45720" rtlCol="0" anchor="t">
            <a:normAutofit/>
          </a:bodyPr>
          <a:lstStyle/>
          <a:p>
            <a:pPr>
              <a:lnSpc>
                <a:spcPct val="100000"/>
              </a:lnSpc>
              <a:spcAft>
                <a:spcPts val="600"/>
              </a:spcAft>
            </a:pPr>
            <a:r>
              <a:rPr lang="en-US" sz="2400" dirty="0"/>
              <a:t>Founded in 1995. One of the most tenured clubs in CNY 501(c)3 Non-for Profit Status</a:t>
            </a:r>
            <a:br>
              <a:rPr lang="en-US" sz="2400" dirty="0"/>
            </a:br>
            <a:r>
              <a:rPr lang="en-US" sz="2400" dirty="0"/>
              <a:t>Club serving mainly our school community Cicero-North Syracuse residents</a:t>
            </a:r>
            <a:br>
              <a:rPr lang="en-US" sz="2400" dirty="0"/>
            </a:br>
            <a:r>
              <a:rPr lang="en-US" sz="2400" dirty="0"/>
              <a:t>13 competitive travel teams ages 2014 – 2008 </a:t>
            </a:r>
            <a:br>
              <a:rPr lang="en-US" sz="2400" dirty="0"/>
            </a:br>
            <a:r>
              <a:rPr lang="en-US" sz="2400" dirty="0"/>
              <a:t>(6) Lady </a:t>
            </a:r>
            <a:r>
              <a:rPr lang="en-US" sz="2400" dirty="0" err="1"/>
              <a:t>Northstars</a:t>
            </a:r>
            <a:r>
              <a:rPr lang="en-US" sz="2400" dirty="0"/>
              <a:t> teams, (6) </a:t>
            </a:r>
            <a:r>
              <a:rPr lang="en-US" sz="2400" dirty="0" err="1"/>
              <a:t>Northstars</a:t>
            </a:r>
            <a:r>
              <a:rPr lang="en-US" sz="2400" dirty="0"/>
              <a:t> Boys teams, (1) coed 2014 team</a:t>
            </a:r>
            <a:br>
              <a:rPr lang="en-US" sz="2400" dirty="0"/>
            </a:br>
            <a:r>
              <a:rPr lang="en-US" sz="2400" dirty="0"/>
              <a:t>150 travel players</a:t>
            </a:r>
            <a:br>
              <a:rPr lang="en-US" sz="2400" dirty="0"/>
            </a:br>
            <a:r>
              <a:rPr lang="en-US" sz="2400" dirty="0"/>
              <a:t>60 Introductory Skills Academy Program (5-12yr. Old) Participants</a:t>
            </a:r>
            <a:br>
              <a:rPr lang="en-US" sz="2400" dirty="0"/>
            </a:br>
            <a:r>
              <a:rPr lang="en-US" sz="2400" dirty="0"/>
              <a:t>60 Mini Shooter Program (2-5yr. Old) Participants</a:t>
            </a:r>
            <a:br>
              <a:rPr lang="en-US" sz="2000" dirty="0"/>
            </a:br>
            <a:br>
              <a:rPr lang="en-US" sz="2000" dirty="0"/>
            </a:br>
            <a:endParaRPr lang="en-US" sz="2000" dirty="0"/>
          </a:p>
          <a:p>
            <a:pPr indent="-228600">
              <a:lnSpc>
                <a:spcPct val="100000"/>
              </a:lnSpc>
              <a:spcAft>
                <a:spcPts val="600"/>
              </a:spcAft>
              <a:buFont typeface="Arial" panose="020B0604020202020204" pitchFamily="34" charset="0"/>
              <a:buChar char="•"/>
            </a:pPr>
            <a:endParaRPr lang="en-US" sz="2000" dirty="0"/>
          </a:p>
        </p:txBody>
      </p:sp>
      <mc:AlternateContent xmlns:mc="http://schemas.openxmlformats.org/markup-compatibility/2006" xmlns:p14="http://schemas.microsoft.com/office/powerpoint/2010/main">
        <mc:Choice Requires="p14">
          <p:contentPart p14:bwMode="auto" r:id="rId2">
            <p14:nvContentPartPr>
              <p14:cNvPr id="76" name="Ink 7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76" name="Ink 7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6418237" y="1956150"/>
                <a:ext cx="36000" cy="32709"/>
              </a:xfrm>
              <a:prstGeom prst="rect">
                <a:avLst/>
              </a:prstGeom>
            </p:spPr>
          </p:pic>
        </mc:Fallback>
      </mc:AlternateContent>
      <p:pic>
        <p:nvPicPr>
          <p:cNvPr id="1025" name="Picture 1" descr="page1image3489396784">
            <a:extLst>
              <a:ext uri="{FF2B5EF4-FFF2-40B4-BE49-F238E27FC236}">
                <a16:creationId xmlns:a16="http://schemas.microsoft.com/office/drawing/2014/main" id="{629CDD9F-0BDB-224F-BD02-F01CE526FF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4940" y="2373494"/>
            <a:ext cx="4371750" cy="244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27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2111880" cy="273302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363552"/>
            <a:ext cx="10909640" cy="1184078"/>
          </a:xfrm>
        </p:spPr>
        <p:txBody>
          <a:bodyPr anchor="b">
            <a:normAutofit/>
          </a:bodyPr>
          <a:lstStyle/>
          <a:p>
            <a:pPr algn="ctr">
              <a:lnSpc>
                <a:spcPct val="90000"/>
              </a:lnSpc>
            </a:pPr>
            <a:r>
              <a:rPr lang="en-US" sz="7000" i="1" dirty="0"/>
              <a:t>Club Philosophy</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3464213"/>
            <a:ext cx="10909643" cy="2749053"/>
          </a:xfrm>
        </p:spPr>
        <p:txBody>
          <a:bodyPr anchor="t">
            <a:normAutofit fontScale="85000" lnSpcReduction="20000"/>
          </a:bodyPr>
          <a:lstStyle/>
          <a:p>
            <a:pPr>
              <a:spcAft>
                <a:spcPts val="600"/>
              </a:spcAft>
            </a:pPr>
            <a:br>
              <a:rPr lang="en-US" b="1" dirty="0"/>
            </a:br>
            <a:r>
              <a:rPr lang="en-US" dirty="0"/>
              <a:t>It is our goal to develop young soccer players within our surrounding community. Our focus is on FUN and individual player development while learning the sport and competing at an appropriate competition level. U6-U14 Boys &amp; Girls club teams are available for any players ready for competitive soccer. Through convenient scheduling, and various levels of opportunities this pool of players will continue to develop year-round. Professional coaching, abundant soccer opportunities, and a sense of community makes this team perfect for any serious young soccer player. </a:t>
            </a:r>
            <a:endParaRPr lang="en-US" sz="2400" dirty="0"/>
          </a:p>
          <a:p>
            <a:pPr algn="ctr">
              <a:spcAft>
                <a:spcPts val="600"/>
              </a:spcAft>
            </a:pPr>
            <a:br>
              <a:rPr lang="en-US" sz="2400" dirty="0"/>
            </a:br>
            <a:endParaRPr lang="en-US" sz="2400" dirty="0"/>
          </a:p>
          <a:p>
            <a:pPr algn="ctr">
              <a:spcAft>
                <a:spcPts val="600"/>
              </a:spcAft>
            </a:pPr>
            <a:endParaRPr lang="en-US" sz="24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53419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2111880" cy="273302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95392"/>
            <a:ext cx="10909640" cy="1184078"/>
          </a:xfrm>
        </p:spPr>
        <p:txBody>
          <a:bodyPr anchor="b">
            <a:normAutofit/>
          </a:bodyPr>
          <a:lstStyle/>
          <a:p>
            <a:pPr algn="ctr">
              <a:lnSpc>
                <a:spcPct val="90000"/>
              </a:lnSpc>
            </a:pPr>
            <a:r>
              <a:rPr lang="en-US" sz="7000" i="1" dirty="0"/>
              <a:t>Coaching Philosophy</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3464213"/>
            <a:ext cx="10909643" cy="2749053"/>
          </a:xfrm>
        </p:spPr>
        <p:txBody>
          <a:bodyPr anchor="t">
            <a:normAutofit/>
          </a:bodyPr>
          <a:lstStyle/>
          <a:p>
            <a:r>
              <a:rPr lang="en-US" dirty="0"/>
              <a:t>The </a:t>
            </a:r>
            <a:r>
              <a:rPr lang="en-US" dirty="0" err="1"/>
              <a:t>Northstars</a:t>
            </a:r>
            <a:r>
              <a:rPr lang="en-US" dirty="0"/>
              <a:t> Soccer Club will provide a competitive &amp; stable environment required for all players to achieve and realize not only individual goals but also team success and accomplishments. Discipline &amp; high work rates will be the framework around all players: mental, physical, technical, tactical, &amp; team developmental training. Our teams are young so coaches are reminded that results are not top priority. Players who are not ready for competitive play, are encouraged to train with the team and enroll in our Skills Academy once-a-week program to get fundamentals up to par.</a:t>
            </a:r>
            <a:endParaRPr lang="en-US" sz="2400" dirty="0"/>
          </a:p>
          <a:p>
            <a:pPr algn="ctr">
              <a:spcAft>
                <a:spcPts val="600"/>
              </a:spcAft>
            </a:pPr>
            <a:endParaRPr lang="en-US" sz="24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98612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2111880" cy="273302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95392"/>
            <a:ext cx="10909640" cy="1184078"/>
          </a:xfrm>
        </p:spPr>
        <p:txBody>
          <a:bodyPr anchor="b">
            <a:normAutofit/>
          </a:bodyPr>
          <a:lstStyle/>
          <a:p>
            <a:pPr algn="ctr">
              <a:lnSpc>
                <a:spcPct val="90000"/>
              </a:lnSpc>
            </a:pPr>
            <a:r>
              <a:rPr lang="en-US" sz="7000" i="1" dirty="0"/>
              <a:t>Mission Statement</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3464213"/>
            <a:ext cx="10909643" cy="2749053"/>
          </a:xfrm>
        </p:spPr>
        <p:txBody>
          <a:bodyPr anchor="t">
            <a:normAutofit/>
          </a:bodyPr>
          <a:lstStyle/>
          <a:p>
            <a:pPr>
              <a:spcAft>
                <a:spcPts val="600"/>
              </a:spcAft>
            </a:pPr>
            <a:r>
              <a:rPr lang="en-US" dirty="0"/>
              <a:t>The </a:t>
            </a:r>
            <a:r>
              <a:rPr lang="en-US" dirty="0" err="1"/>
              <a:t>Northstars</a:t>
            </a:r>
            <a:r>
              <a:rPr lang="en-US" dirty="0"/>
              <a:t> Soccer Club provides competitive, challenging, &amp; dynamic training with a consistent coaching philosophy. </a:t>
            </a:r>
            <a:r>
              <a:rPr lang="en-US" dirty="0" err="1"/>
              <a:t>Northstars</a:t>
            </a:r>
            <a:r>
              <a:rPr lang="en-US" dirty="0"/>
              <a:t> Soccer Club prides itself on providing the best coaching, fields, facilities, training equipment, and extra opportunities to our players.  We are committed to being best and most recognized youth soccer program in our local community. (Towns of Cicero, North Syracuse, Mattydale, Clay, Liverpool)  </a:t>
            </a:r>
            <a:endParaRPr lang="en-US" sz="2400" dirty="0"/>
          </a:p>
          <a:p>
            <a:pPr algn="ctr">
              <a:spcAft>
                <a:spcPts val="600"/>
              </a:spcAft>
            </a:pPr>
            <a:endParaRPr lang="en-US" sz="24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62771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350476" y="121395"/>
            <a:ext cx="2111880" cy="2733021"/>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195392"/>
            <a:ext cx="10909640" cy="1184078"/>
          </a:xfrm>
        </p:spPr>
        <p:txBody>
          <a:bodyPr anchor="b">
            <a:normAutofit/>
          </a:bodyPr>
          <a:lstStyle/>
          <a:p>
            <a:pPr algn="ctr">
              <a:lnSpc>
                <a:spcPct val="90000"/>
              </a:lnSpc>
            </a:pPr>
            <a:r>
              <a:rPr lang="en-US" sz="7000" i="1" dirty="0"/>
              <a:t>Vision Statement</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38881" y="3464213"/>
            <a:ext cx="10909643" cy="2749053"/>
          </a:xfrm>
        </p:spPr>
        <p:txBody>
          <a:bodyPr anchor="t">
            <a:normAutofit/>
          </a:bodyPr>
          <a:lstStyle/>
          <a:p>
            <a:pPr>
              <a:spcAft>
                <a:spcPts val="600"/>
              </a:spcAft>
            </a:pPr>
            <a:r>
              <a:rPr lang="en-US" dirty="0"/>
              <a:t>Continue to be the best show in town! The </a:t>
            </a:r>
            <a:r>
              <a:rPr lang="en-US" dirty="0" err="1"/>
              <a:t>Northstars</a:t>
            </a:r>
            <a:r>
              <a:rPr lang="en-US" dirty="0"/>
              <a:t> Soccer Club aspires to provide a quality, low cost, year-round program for players of all ages in our community to benefit from &amp; enjoy! We want to be viewed as the best, and only club choice fit for youth in our local community.  </a:t>
            </a:r>
          </a:p>
          <a:p>
            <a:pPr algn="ctr">
              <a:spcAft>
                <a:spcPts val="600"/>
              </a:spcAft>
            </a:pPr>
            <a:br>
              <a:rPr lang="en-US" sz="2400" dirty="0"/>
            </a:br>
            <a:r>
              <a:rPr lang="en-US" sz="2000" i="1" dirty="0"/>
              <a:t>One Community- One Club- One Family!</a:t>
            </a:r>
          </a:p>
          <a:p>
            <a:pPr>
              <a:spcAft>
                <a:spcPts val="600"/>
              </a:spcAft>
            </a:pPr>
            <a:endParaRPr lang="en-US" sz="2400" dirty="0"/>
          </a:p>
          <a:p>
            <a:pPr algn="ctr">
              <a:spcAft>
                <a:spcPts val="600"/>
              </a:spcAft>
            </a:pPr>
            <a:endParaRPr lang="en-US" sz="24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63148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player, holding, man&#10;&#10;Description automatically generated">
            <a:extLst>
              <a:ext uri="{FF2B5EF4-FFF2-40B4-BE49-F238E27FC236}">
                <a16:creationId xmlns:a16="http://schemas.microsoft.com/office/drawing/2014/main" id="{46EA81BE-E7B8-FF46-B0D1-A5B88FB3472F}"/>
              </a:ext>
            </a:extLst>
          </p:cNvPr>
          <p:cNvPicPr>
            <a:picLocks noChangeAspect="1"/>
          </p:cNvPicPr>
          <p:nvPr/>
        </p:nvPicPr>
        <p:blipFill>
          <a:blip r:embed="rId2"/>
          <a:stretch>
            <a:fillRect/>
          </a:stretch>
        </p:blipFill>
        <p:spPr>
          <a:xfrm>
            <a:off x="5535826" y="121395"/>
            <a:ext cx="1796779" cy="2325243"/>
          </a:xfrm>
          <a:prstGeom prst="rect">
            <a:avLst/>
          </a:prstGeom>
        </p:spPr>
      </p:pic>
      <p:sp>
        <p:nvSpPr>
          <p:cNvPr id="2" name="Title 1">
            <a:extLst>
              <a:ext uri="{FF2B5EF4-FFF2-40B4-BE49-F238E27FC236}">
                <a16:creationId xmlns:a16="http://schemas.microsoft.com/office/drawing/2014/main" id="{33EC3507-C263-724F-9BC1-BB09CD2504A1}"/>
              </a:ext>
            </a:extLst>
          </p:cNvPr>
          <p:cNvSpPr>
            <a:spLocks noGrp="1"/>
          </p:cNvSpPr>
          <p:nvPr>
            <p:ph type="ctrTitle"/>
          </p:nvPr>
        </p:nvSpPr>
        <p:spPr>
          <a:xfrm>
            <a:off x="641180" y="2077402"/>
            <a:ext cx="10909640" cy="865447"/>
          </a:xfrm>
        </p:spPr>
        <p:txBody>
          <a:bodyPr anchor="b">
            <a:normAutofit fontScale="90000"/>
          </a:bodyPr>
          <a:lstStyle/>
          <a:p>
            <a:pPr algn="ctr">
              <a:lnSpc>
                <a:spcPct val="90000"/>
              </a:lnSpc>
            </a:pPr>
            <a:r>
              <a:rPr lang="en-US" sz="6000" i="1" dirty="0"/>
              <a:t>Club Goals &amp; Objectives</a:t>
            </a:r>
          </a:p>
        </p:txBody>
      </p:sp>
      <p:sp>
        <p:nvSpPr>
          <p:cNvPr id="3" name="Subtitle 2">
            <a:extLst>
              <a:ext uri="{FF2B5EF4-FFF2-40B4-BE49-F238E27FC236}">
                <a16:creationId xmlns:a16="http://schemas.microsoft.com/office/drawing/2014/main" id="{6A650336-01A6-0645-8B79-F5CF4D527E8A}"/>
              </a:ext>
            </a:extLst>
          </p:cNvPr>
          <p:cNvSpPr>
            <a:spLocks noGrp="1"/>
          </p:cNvSpPr>
          <p:nvPr>
            <p:ph type="subTitle" idx="1"/>
          </p:nvPr>
        </p:nvSpPr>
        <p:spPr>
          <a:xfrm>
            <a:off x="641180" y="2942850"/>
            <a:ext cx="10909643" cy="3003568"/>
          </a:xfrm>
        </p:spPr>
        <p:txBody>
          <a:bodyPr anchor="t">
            <a:normAutofit fontScale="25000" lnSpcReduction="20000"/>
          </a:bodyPr>
          <a:lstStyle/>
          <a:p>
            <a:r>
              <a:rPr lang="en-US" sz="8000" dirty="0"/>
              <a:t>Offer a high quality, low cost soccer program for all players in our community. </a:t>
            </a:r>
            <a:br>
              <a:rPr lang="en-US" sz="8000" dirty="0"/>
            </a:br>
            <a:r>
              <a:rPr lang="en-US" sz="8000" dirty="0"/>
              <a:t>Build friendships &amp; team chemistry from a young age </a:t>
            </a:r>
            <a:br>
              <a:rPr lang="en-US" sz="8000" dirty="0"/>
            </a:br>
            <a:r>
              <a:rPr lang="en-US" sz="8000" dirty="0"/>
              <a:t>Have FUN!! Help players develop a passion for the sport. </a:t>
            </a:r>
            <a:br>
              <a:rPr lang="en-US" sz="8000" dirty="0"/>
            </a:br>
            <a:r>
              <a:rPr lang="en-US" sz="8000" dirty="0"/>
              <a:t>Teach &amp; develop advanced technique </a:t>
            </a:r>
            <a:br>
              <a:rPr lang="en-US" sz="8000" dirty="0"/>
            </a:br>
            <a:r>
              <a:rPr lang="en-US" sz="8000" dirty="0"/>
              <a:t>Provide serious young soccer players with an effective support structure to facilitate their development </a:t>
            </a:r>
            <a:br>
              <a:rPr lang="en-US" sz="8000" dirty="0"/>
            </a:br>
            <a:r>
              <a:rPr lang="en-US" sz="8000" dirty="0"/>
              <a:t>Improve tactical awareness in individual and collective attacking &amp; defending </a:t>
            </a:r>
            <a:br>
              <a:rPr lang="en-US" sz="8000" dirty="0"/>
            </a:br>
            <a:r>
              <a:rPr lang="en-US" sz="8000" dirty="0"/>
              <a:t>Physical training Our preparation to play soccer involves aerobic, anaerobic, &amp; plyometric conditioning. </a:t>
            </a:r>
            <a:br>
              <a:rPr lang="en-US" sz="8000" dirty="0"/>
            </a:br>
            <a:r>
              <a:rPr lang="en-US" sz="8000" dirty="0"/>
              <a:t>Tactical training.  We will teach players to learn the game from all positions (parts of the field) from a young age.  And help them choose a position that suits them as thy get older.</a:t>
            </a:r>
            <a:br>
              <a:rPr lang="en-US" sz="8000" dirty="0"/>
            </a:br>
            <a:r>
              <a:rPr lang="en-US" sz="8000" dirty="0"/>
              <a:t>Technical Training: Without technique there is no tactics! Focus on ball skills, dribbling, passing, shooting, shielding,  tackling, heading, communication.</a:t>
            </a:r>
          </a:p>
          <a:p>
            <a:endParaRPr lang="en-US" sz="2400" dirty="0"/>
          </a:p>
          <a:p>
            <a:endParaRPr lang="en-US" sz="2400" dirty="0"/>
          </a:p>
          <a:p>
            <a:endParaRPr lang="en-US" sz="2400" dirty="0"/>
          </a:p>
          <a:p>
            <a:endParaRPr lang="en-US" sz="2400" dirty="0"/>
          </a:p>
          <a:p>
            <a:br>
              <a:rPr lang="en-US" sz="2400" dirty="0"/>
            </a:br>
            <a:endParaRPr lang="en-US" sz="2400" dirty="0"/>
          </a:p>
          <a:p>
            <a:pPr algn="ctr">
              <a:spcAft>
                <a:spcPts val="600"/>
              </a:spcAft>
            </a:pPr>
            <a:endParaRPr lang="en-US" sz="2400" dirty="0"/>
          </a:p>
        </p:txBody>
      </p:sp>
      <p:sp>
        <p:nvSpPr>
          <p:cNvPr id="4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C49DF"/>
          </a:solidFill>
          <a:ln w="38100" cap="rnd">
            <a:solidFill>
              <a:srgbClr val="2C49D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772846543"/>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2619</TotalTime>
  <Words>2384</Words>
  <Application>Microsoft Macintosh PowerPoint</Application>
  <PresentationFormat>Widescreen</PresentationFormat>
  <Paragraphs>112</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Modern Love</vt:lpstr>
      <vt:lpstr>The Hand</vt:lpstr>
      <vt:lpstr>SketchyVTI</vt:lpstr>
      <vt:lpstr>“One club-One Community- One family.”</vt:lpstr>
      <vt:lpstr>Overview</vt:lpstr>
      <vt:lpstr>A look inside our organization…</vt:lpstr>
      <vt:lpstr>Club Profile</vt:lpstr>
      <vt:lpstr>Club Philosophy</vt:lpstr>
      <vt:lpstr>Coaching Philosophy</vt:lpstr>
      <vt:lpstr>Mission Statement</vt:lpstr>
      <vt:lpstr>Vision Statement</vt:lpstr>
      <vt:lpstr>Club Goals &amp; Objectives</vt:lpstr>
      <vt:lpstr>Core Values</vt:lpstr>
      <vt:lpstr>Young Blood</vt:lpstr>
      <vt:lpstr>Pick what fits.   Square peg in a round hole.</vt:lpstr>
      <vt:lpstr>Collaborate</vt:lpstr>
      <vt:lpstr>Cornerstone</vt:lpstr>
      <vt:lpstr>Reach for the Stars</vt:lpstr>
      <vt:lpstr>Club Highlights</vt:lpstr>
      <vt:lpstr>Club Programs </vt:lpstr>
      <vt:lpstr>Annual Tournament Offerings</vt:lpstr>
      <vt:lpstr>Seasonal Team Tryout &amp; Fee Structure</vt:lpstr>
      <vt:lpstr>Sponsors </vt:lpstr>
      <vt:lpstr>Meet the Board</vt:lpstr>
      <vt:lpstr>Find us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club- One family.”</dc:title>
  <dc:creator>Cook, Todd</dc:creator>
  <cp:lastModifiedBy>Cook, Todd</cp:lastModifiedBy>
  <cp:revision>28</cp:revision>
  <dcterms:created xsi:type="dcterms:W3CDTF">2020-06-04T21:03:32Z</dcterms:created>
  <dcterms:modified xsi:type="dcterms:W3CDTF">2020-06-08T17:47:30Z</dcterms:modified>
</cp:coreProperties>
</file>